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20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  <p:sldId id="468" r:id="rId218"/>
    <p:sldId id="469" r:id="rId219"/>
    <p:sldId id="470" r:id="rId220"/>
    <p:sldId id="471" r:id="rId221"/>
    <p:sldId id="472" r:id="rId222"/>
    <p:sldId id="473" r:id="rId223"/>
    <p:sldId id="474" r:id="rId224"/>
    <p:sldId id="475" r:id="rId225"/>
    <p:sldId id="476" r:id="rId226"/>
    <p:sldId id="477" r:id="rId227"/>
    <p:sldId id="478" r:id="rId228"/>
    <p:sldId id="479" r:id="rId229"/>
    <p:sldId id="480" r:id="rId230"/>
    <p:sldId id="481" r:id="rId231"/>
    <p:sldId id="482" r:id="rId232"/>
    <p:sldId id="483" r:id="rId233"/>
    <p:sldId id="484" r:id="rId234"/>
    <p:sldId id="485" r:id="rId235"/>
  </p:sldIdLst>
  <p:sldSz cy="5143500" cx="9144000"/>
  <p:notesSz cx="6858000" cy="9144000"/>
  <p:embeddedFontLst>
    <p:embeddedFont>
      <p:font typeface="Montserrat"/>
      <p:regular r:id="rId236"/>
      <p:bold r:id="rId237"/>
      <p:italic r:id="rId238"/>
      <p:boldItalic r:id="rId2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A9244D7-CBDA-4D8F-BDDB-889D86D9DAC2}">
  <a:tblStyle styleId="{7A9244D7-CBDA-4D8F-BDDB-889D86D9DA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190" Type="http://schemas.openxmlformats.org/officeDocument/2006/relationships/slide" Target="slides/slide18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194" Type="http://schemas.openxmlformats.org/officeDocument/2006/relationships/slide" Target="slides/slide189.xml"/><Relationship Id="rId43" Type="http://schemas.openxmlformats.org/officeDocument/2006/relationships/slide" Target="slides/slide38.xml"/><Relationship Id="rId193" Type="http://schemas.openxmlformats.org/officeDocument/2006/relationships/slide" Target="slides/slide188.xml"/><Relationship Id="rId46" Type="http://schemas.openxmlformats.org/officeDocument/2006/relationships/slide" Target="slides/slide41.xml"/><Relationship Id="rId192" Type="http://schemas.openxmlformats.org/officeDocument/2006/relationships/slide" Target="slides/slide187.xml"/><Relationship Id="rId45" Type="http://schemas.openxmlformats.org/officeDocument/2006/relationships/slide" Target="slides/slide40.xml"/><Relationship Id="rId191" Type="http://schemas.openxmlformats.org/officeDocument/2006/relationships/slide" Target="slides/slide186.xml"/><Relationship Id="rId48" Type="http://schemas.openxmlformats.org/officeDocument/2006/relationships/slide" Target="slides/slide43.xml"/><Relationship Id="rId187" Type="http://schemas.openxmlformats.org/officeDocument/2006/relationships/slide" Target="slides/slide182.xml"/><Relationship Id="rId47" Type="http://schemas.openxmlformats.org/officeDocument/2006/relationships/slide" Target="slides/slide42.xml"/><Relationship Id="rId186" Type="http://schemas.openxmlformats.org/officeDocument/2006/relationships/slide" Target="slides/slide181.xml"/><Relationship Id="rId185" Type="http://schemas.openxmlformats.org/officeDocument/2006/relationships/slide" Target="slides/slide180.xml"/><Relationship Id="rId49" Type="http://schemas.openxmlformats.org/officeDocument/2006/relationships/slide" Target="slides/slide44.xml"/><Relationship Id="rId184" Type="http://schemas.openxmlformats.org/officeDocument/2006/relationships/slide" Target="slides/slide179.xml"/><Relationship Id="rId189" Type="http://schemas.openxmlformats.org/officeDocument/2006/relationships/slide" Target="slides/slide184.xml"/><Relationship Id="rId188" Type="http://schemas.openxmlformats.org/officeDocument/2006/relationships/slide" Target="slides/slide18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183" Type="http://schemas.openxmlformats.org/officeDocument/2006/relationships/slide" Target="slides/slide178.xml"/><Relationship Id="rId32" Type="http://schemas.openxmlformats.org/officeDocument/2006/relationships/slide" Target="slides/slide27.xml"/><Relationship Id="rId182" Type="http://schemas.openxmlformats.org/officeDocument/2006/relationships/slide" Target="slides/slide17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98" Type="http://schemas.openxmlformats.org/officeDocument/2006/relationships/slide" Target="slides/slide193.xml"/><Relationship Id="rId14" Type="http://schemas.openxmlformats.org/officeDocument/2006/relationships/slide" Target="slides/slide9.xml"/><Relationship Id="rId197" Type="http://schemas.openxmlformats.org/officeDocument/2006/relationships/slide" Target="slides/slide192.xml"/><Relationship Id="rId17" Type="http://schemas.openxmlformats.org/officeDocument/2006/relationships/slide" Target="slides/slide12.xml"/><Relationship Id="rId196" Type="http://schemas.openxmlformats.org/officeDocument/2006/relationships/slide" Target="slides/slide191.xml"/><Relationship Id="rId16" Type="http://schemas.openxmlformats.org/officeDocument/2006/relationships/slide" Target="slides/slide11.xml"/><Relationship Id="rId195" Type="http://schemas.openxmlformats.org/officeDocument/2006/relationships/slide" Target="slides/slide190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99" Type="http://schemas.openxmlformats.org/officeDocument/2006/relationships/slide" Target="slides/slide194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Relationship Id="rId107" Type="http://schemas.openxmlformats.org/officeDocument/2006/relationships/slide" Target="slides/slide102.xml"/><Relationship Id="rId228" Type="http://schemas.openxmlformats.org/officeDocument/2006/relationships/slide" Target="slides/slide223.xml"/><Relationship Id="rId106" Type="http://schemas.openxmlformats.org/officeDocument/2006/relationships/slide" Target="slides/slide101.xml"/><Relationship Id="rId227" Type="http://schemas.openxmlformats.org/officeDocument/2006/relationships/slide" Target="slides/slide222.xml"/><Relationship Id="rId105" Type="http://schemas.openxmlformats.org/officeDocument/2006/relationships/slide" Target="slides/slide100.xml"/><Relationship Id="rId226" Type="http://schemas.openxmlformats.org/officeDocument/2006/relationships/slide" Target="slides/slide221.xml"/><Relationship Id="rId104" Type="http://schemas.openxmlformats.org/officeDocument/2006/relationships/slide" Target="slides/slide99.xml"/><Relationship Id="rId225" Type="http://schemas.openxmlformats.org/officeDocument/2006/relationships/slide" Target="slides/slide220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229" Type="http://schemas.openxmlformats.org/officeDocument/2006/relationships/slide" Target="slides/slide224.xml"/><Relationship Id="rId220" Type="http://schemas.openxmlformats.org/officeDocument/2006/relationships/slide" Target="slides/slide215.xml"/><Relationship Id="rId103" Type="http://schemas.openxmlformats.org/officeDocument/2006/relationships/slide" Target="slides/slide98.xml"/><Relationship Id="rId224" Type="http://schemas.openxmlformats.org/officeDocument/2006/relationships/slide" Target="slides/slide219.xml"/><Relationship Id="rId102" Type="http://schemas.openxmlformats.org/officeDocument/2006/relationships/slide" Target="slides/slide97.xml"/><Relationship Id="rId223" Type="http://schemas.openxmlformats.org/officeDocument/2006/relationships/slide" Target="slides/slide218.xml"/><Relationship Id="rId101" Type="http://schemas.openxmlformats.org/officeDocument/2006/relationships/slide" Target="slides/slide96.xml"/><Relationship Id="rId222" Type="http://schemas.openxmlformats.org/officeDocument/2006/relationships/slide" Target="slides/slide217.xml"/><Relationship Id="rId100" Type="http://schemas.openxmlformats.org/officeDocument/2006/relationships/slide" Target="slides/slide95.xml"/><Relationship Id="rId221" Type="http://schemas.openxmlformats.org/officeDocument/2006/relationships/slide" Target="slides/slide216.xml"/><Relationship Id="rId217" Type="http://schemas.openxmlformats.org/officeDocument/2006/relationships/slide" Target="slides/slide212.xml"/><Relationship Id="rId216" Type="http://schemas.openxmlformats.org/officeDocument/2006/relationships/slide" Target="slides/slide211.xml"/><Relationship Id="rId215" Type="http://schemas.openxmlformats.org/officeDocument/2006/relationships/slide" Target="slides/slide210.xml"/><Relationship Id="rId214" Type="http://schemas.openxmlformats.org/officeDocument/2006/relationships/slide" Target="slides/slide209.xml"/><Relationship Id="rId219" Type="http://schemas.openxmlformats.org/officeDocument/2006/relationships/slide" Target="slides/slide214.xml"/><Relationship Id="rId218" Type="http://schemas.openxmlformats.org/officeDocument/2006/relationships/slide" Target="slides/slide213.xml"/><Relationship Id="rId213" Type="http://schemas.openxmlformats.org/officeDocument/2006/relationships/slide" Target="slides/slide208.xml"/><Relationship Id="rId212" Type="http://schemas.openxmlformats.org/officeDocument/2006/relationships/slide" Target="slides/slide207.xml"/><Relationship Id="rId211" Type="http://schemas.openxmlformats.org/officeDocument/2006/relationships/slide" Target="slides/slide206.xml"/><Relationship Id="rId210" Type="http://schemas.openxmlformats.org/officeDocument/2006/relationships/slide" Target="slides/slide205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121" Type="http://schemas.openxmlformats.org/officeDocument/2006/relationships/slide" Target="slides/slide116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239" Type="http://schemas.openxmlformats.org/officeDocument/2006/relationships/font" Target="fonts/Montserrat-boldItalic.fntdata"/><Relationship Id="rId117" Type="http://schemas.openxmlformats.org/officeDocument/2006/relationships/slide" Target="slides/slide112.xml"/><Relationship Id="rId238" Type="http://schemas.openxmlformats.org/officeDocument/2006/relationships/font" Target="fonts/Montserrat-italic.fntdata"/><Relationship Id="rId116" Type="http://schemas.openxmlformats.org/officeDocument/2006/relationships/slide" Target="slides/slide111.xml"/><Relationship Id="rId237" Type="http://schemas.openxmlformats.org/officeDocument/2006/relationships/font" Target="fonts/Montserrat-bold.fntdata"/><Relationship Id="rId115" Type="http://schemas.openxmlformats.org/officeDocument/2006/relationships/slide" Target="slides/slide110.xml"/><Relationship Id="rId236" Type="http://schemas.openxmlformats.org/officeDocument/2006/relationships/font" Target="fonts/Montserrat-regular.fntdata"/><Relationship Id="rId119" Type="http://schemas.openxmlformats.org/officeDocument/2006/relationships/slide" Target="slides/slide114.xml"/><Relationship Id="rId110" Type="http://schemas.openxmlformats.org/officeDocument/2006/relationships/slide" Target="slides/slide105.xml"/><Relationship Id="rId231" Type="http://schemas.openxmlformats.org/officeDocument/2006/relationships/slide" Target="slides/slide226.xml"/><Relationship Id="rId230" Type="http://schemas.openxmlformats.org/officeDocument/2006/relationships/slide" Target="slides/slide225.xml"/><Relationship Id="rId114" Type="http://schemas.openxmlformats.org/officeDocument/2006/relationships/slide" Target="slides/slide109.xml"/><Relationship Id="rId235" Type="http://schemas.openxmlformats.org/officeDocument/2006/relationships/slide" Target="slides/slide230.xml"/><Relationship Id="rId113" Type="http://schemas.openxmlformats.org/officeDocument/2006/relationships/slide" Target="slides/slide108.xml"/><Relationship Id="rId234" Type="http://schemas.openxmlformats.org/officeDocument/2006/relationships/slide" Target="slides/slide229.xml"/><Relationship Id="rId112" Type="http://schemas.openxmlformats.org/officeDocument/2006/relationships/slide" Target="slides/slide107.xml"/><Relationship Id="rId233" Type="http://schemas.openxmlformats.org/officeDocument/2006/relationships/slide" Target="slides/slide228.xml"/><Relationship Id="rId111" Type="http://schemas.openxmlformats.org/officeDocument/2006/relationships/slide" Target="slides/slide106.xml"/><Relationship Id="rId232" Type="http://schemas.openxmlformats.org/officeDocument/2006/relationships/slide" Target="slides/slide227.xml"/><Relationship Id="rId206" Type="http://schemas.openxmlformats.org/officeDocument/2006/relationships/slide" Target="slides/slide201.xml"/><Relationship Id="rId205" Type="http://schemas.openxmlformats.org/officeDocument/2006/relationships/slide" Target="slides/slide200.xml"/><Relationship Id="rId204" Type="http://schemas.openxmlformats.org/officeDocument/2006/relationships/slide" Target="slides/slide199.xml"/><Relationship Id="rId203" Type="http://schemas.openxmlformats.org/officeDocument/2006/relationships/slide" Target="slides/slide198.xml"/><Relationship Id="rId209" Type="http://schemas.openxmlformats.org/officeDocument/2006/relationships/slide" Target="slides/slide204.xml"/><Relationship Id="rId208" Type="http://schemas.openxmlformats.org/officeDocument/2006/relationships/slide" Target="slides/slide203.xml"/><Relationship Id="rId207" Type="http://schemas.openxmlformats.org/officeDocument/2006/relationships/slide" Target="slides/slide202.xml"/><Relationship Id="rId202" Type="http://schemas.openxmlformats.org/officeDocument/2006/relationships/slide" Target="slides/slide197.xml"/><Relationship Id="rId201" Type="http://schemas.openxmlformats.org/officeDocument/2006/relationships/slide" Target="slides/slide196.xml"/><Relationship Id="rId200" Type="http://schemas.openxmlformats.org/officeDocument/2006/relationships/slide" Target="slides/slide19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f4dbf5c7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f4dbf5c7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a9ebe55702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a9ebe55702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a9d2e4b1d6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a9d2e4b1d6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a9d2e4b1d6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a9d2e4b1d6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a9ebe5570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a9ebe5570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a9ebe55702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a9ebe55702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a9ebe55702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a9ebe55702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a9ebe55702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a9ebe55702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a9ebe55702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a9ebe55702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a9ebe55702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a9ebe5570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a9ebe55702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Google Shape;1219;ga9ebe55702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8f4dbf5c7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8f4dbf5c7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a9ebe55702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a9ebe55702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a9ebe55702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a9ebe55702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a9ebe55702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a9ebe55702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a9ebe55702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a9ebe55702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a9ebe5570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a9ebe5570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ga9ebe55702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9" name="Google Shape;1309;ga9ebe55702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a9ebe55702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a9ebe55702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a9ebe55702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a9ebe55702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a9ebe55702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5" name="Google Shape;1385;ga9ebe55702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a9ebe5570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a9ebe5570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f4dbf5c7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f4dbf5c7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a9ebe55702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a9ebe55702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a9ebe55702_0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a9ebe55702_0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a9ebe55702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a9ebe55702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a9ebe55702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a9ebe55702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a9ebe55702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a9ebe55702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a9ebe55702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a9ebe55702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a9ebe55702_0_1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a9ebe55702_0_1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a9ebe55702_0_1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a9ebe55702_0_1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a9ebe55702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a9ebe55702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ga9ebe55702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1" name="Google Shape;1851;ga9ebe55702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8f4dbf5c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8f4dbf5c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a9ebe55702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a9ebe55702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a9ebe55702_0_1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a9ebe55702_0_1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a9ebe55702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a9ebe55702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ga9ebe55702_0_1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0" name="Google Shape;1930;ga9ebe55702_0_1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ga9ebe55702_0_1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8" name="Google Shape;1948;ga9ebe55702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3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ga9ebe55702_0_1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5" name="Google Shape;1965;ga9ebe55702_0_1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a9ebe55702_0_1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a9ebe55702_0_1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7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a9ebe55702_0_1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a9ebe55702_0_1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a9ebe5570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a9ebe5570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a9ebe55702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a9ebe55702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f4dbf5c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f4dbf5c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a9ebe55702_0_1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a9ebe55702_0_1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a9ebe55702_0_1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a9ebe55702_0_1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a9ebe55702_0_1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a9ebe55702_0_1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a8f4dbf5c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a8f4dbf5c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9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ga8f4dbf5c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1" name="Google Shape;2171;ga8f4dbf5c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a8f4dbf5c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9" name="Google Shape;2179;ga8f4dbf5c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ga8f4dbf5c7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6" name="Google Shape;2186;ga8f4dbf5c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ga8f4dbf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4" name="Google Shape;2194;ga8f4dbf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a9ebe55702_0_1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2" name="Google Shape;2202;ga9ebe55702_0_1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a9ebe55702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a9ebe55702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8f4dbf5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8f4dbf5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a9ebe55702_0_1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8" name="Google Shape;2218;ga9ebe55702_0_1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a9ebe55702_0_1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6" name="Google Shape;2226;ga9ebe55702_0_1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a9ebe55702_0_1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a9ebe55702_0_1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0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a9ebe55702_0_1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a9ebe55702_0_1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a9ebe55702_0_1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1" name="Google Shape;2251;ga9ebe55702_0_1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8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a9ebe55702_0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a9ebe55702_0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a9ebe55702_0_1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a9ebe55702_0_1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a9ebe55702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a9ebe55702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ga9ebe55702_0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7" name="Google Shape;2287;ga9ebe55702_0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ga9ebe55702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6" name="Google Shape;2296;ga9ebe55702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8f4dbf5c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8f4dbf5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" name="Google Shape;2304;ga9ebe55702_0_1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5" name="Google Shape;2305;ga9ebe55702_0_1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ga9ebe55702_0_1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4" name="Google Shape;2314;ga9ebe55702_0_1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a9ebe55702_0_1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a9ebe55702_0_1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a9ebe55702_0_1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a9ebe55702_0_1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a9ebe55702_0_1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a9ebe55702_0_1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a9ebe55702_0_1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a9ebe55702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a9ebe55702_0_1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a9ebe55702_0_1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a9ebe55702_0_1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5" name="Google Shape;2375;ga9ebe55702_0_1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ga9ebe55702_0_1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4" name="Google Shape;2384;ga9ebe55702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ga9ebe55702_0_1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3" name="Google Shape;2393;ga9ebe55702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f4dbf5c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8f4dbf5c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a9ebe55702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a9ebe55702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a9ebe55702_0_1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2" name="Google Shape;2412;ga9ebe55702_0_1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a9ebe55702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a9ebe55702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a9ebe55702_0_1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a9ebe55702_0_1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a9ebe55702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a9ebe55702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a8f4dbf5c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a8f4dbf5c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a8f4dbf5c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a8f4dbf5c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a9ebe55702_0_1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a9ebe55702_0_1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a9ebe55702_0_1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a9ebe55702_0_1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a9ebe55702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a9ebe55702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8f4dbf5c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8f4dbf5c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ga9ebe55702_0_17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3" name="Google Shape;2493;ga9ebe55702_0_1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3" name="Shape 2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4" name="Google Shape;2504;ga9ebe55702_0_18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5" name="Google Shape;2505;ga9ebe55702_0_18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a9ebe55702_0_1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a9ebe55702_0_1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ga9ebe55702_0_1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7" name="Google Shape;2527;ga9ebe55702_0_1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a9ebe55702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a9ebe55702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8" name="Google Shape;2548;ga9ebe55702_0_1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9" name="Google Shape;2549;ga9ebe55702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ga9ebe55702_0_1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0" name="Google Shape;2560;ga9ebe55702_0_1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a9ebe55702_0_1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a9ebe55702_0_1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2" name="Shape 2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3" name="Google Shape;2583;ga9ebe55702_0_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4" name="Google Shape;2584;ga9ebe55702_0_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a9ebe55702_0_18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a9ebe55702_0_18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f4dbf5c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8f4dbf5c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6" name="Shape 2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7" name="Google Shape;2607;ga9ebe55702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8" name="Google Shape;2608;ga9ebe55702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a9ebe55702_0_1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a9ebe55702_0_1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ga9ebe55702_0_1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0" name="Google Shape;2630;ga9ebe55702_0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a9ebe55702_0_1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a9ebe55702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a9ebe55702_0_1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a9ebe55702_0_1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7" name="Shape 2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8" name="Google Shape;2658;ga9ebe55702_0_1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9" name="Google Shape;2659;ga9ebe55702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a9ebe55702_0_1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a9ebe55702_0_1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6" name="Google Shape;2676;ga9ebe55702_0_1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7" name="Google Shape;2677;ga9ebe55702_0_1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ga8f4dbf5c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5" name="Google Shape;2685;ga8f4dbf5c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a8f4dbf5c7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a8f4dbf5c7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04b92013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04b92013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8f4dbf5c7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8f4dbf5c7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a9ebe55702_0_2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2" name="Google Shape;2702;ga9ebe55702_0_2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a9ebe55702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1" name="Google Shape;2711;ga9ebe55702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ga9ebe55702_0_2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2" name="Google Shape;2722;ga9ebe55702_0_2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2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ga9ebe55702_0_2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4" name="Google Shape;2734;ga9ebe55702_0_2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5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a9ebe55702_0_2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a9ebe55702_0_2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ga9ebe55702_0_2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0" name="Google Shape;2760;ga9ebe55702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7" name="Shape 2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8" name="Google Shape;2768;ga9ebe55702_0_2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9" name="Google Shape;2769;ga9ebe55702_0_2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ga9ebe55702_0_2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6" name="Google Shape;2796;ga9ebe55702_0_2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ga9ebe55702_0_2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4" name="Google Shape;2824;ga9ebe55702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a9ebe55702_0_2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a9ebe55702_0_2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8f4dbf5c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8f4dbf5c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7" name="Shape 2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8" name="Google Shape;2898;ga9ebe55702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9" name="Google Shape;2899;ga9ebe55702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ga9ebe55702_0_2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8" name="Google Shape;2938;ga9ebe55702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5" name="Shape 2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6" name="Google Shape;2976;ga9ebe55702_0_2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7" name="Google Shape;2977;ga9ebe55702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ga9ebe55702_0_2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0" name="Google Shape;3020;ga9ebe55702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ga9ebe55702_0_2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3" name="Google Shape;3063;ga9ebe55702_0_2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2" name="Shape 3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3" name="Google Shape;3103;ga9ebe55702_0_2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4" name="Google Shape;3104;ga9ebe55702_0_2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3" name="Shape 3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4" name="Google Shape;3144;ga9ebe55702_0_2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5" name="Google Shape;3145;ga9ebe55702_0_2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a9ebe55702_0_2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4" name="Google Shape;3184;ga9ebe55702_0_2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4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ga9ebe55702_0_2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6" name="Google Shape;3226;ga9ebe55702_0_2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a9ebe55702_0_2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a9ebe55702_0_2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8f4dbf5c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8f4dbf5c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ga9ebe55702_0_2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6" name="Google Shape;3276;ga9ebe55702_0_2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1" name="Shape 3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2" name="Google Shape;3292;ga9ebe55702_0_2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3" name="Google Shape;3293;ga9ebe55702_0_2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ga9ebe55702_0_2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1" name="Google Shape;3311;ga9ebe55702_0_2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" name="Google Shape;3328;ga9ebe55702_0_2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9" name="Google Shape;3329;ga9ebe55702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6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7" name="Google Shape;3337;ga9ebe55702_0_2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8" name="Google Shape;3338;ga9ebe55702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6" name="Shape 3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7" name="Google Shape;3347;ga9ebe55702_0_2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8" name="Google Shape;3348;ga9ebe55702_0_2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ga8f4dbf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ga8f4dbf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3" name="Shape 3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4" name="Google Shape;3364;ga8f4dbf5c7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5" name="Google Shape;3365;ga8f4dbf5c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a8f4dbf5c7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a8f4dbf5c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ga8f4dbf5c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1" name="Google Shape;3381;ga8f4dbf5c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8f4dbf5c7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8f4dbf5c7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a8f4dbf5c7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a8f4dbf5c7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8f4dbf5c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8f4dbf5c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8f4dbf5c7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8f4dbf5c7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8f4dbf5c7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8f4dbf5c7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8f4dbf5c7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8f4dbf5c7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8f4dbf5c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8f4dbf5c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a8f4dbf5c7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a8f4dbf5c7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8f4dbf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8f4dbf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8f4dbf5c7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8f4dbf5c7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8f4dbf5c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8f4dbf5c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8f4dbf5c7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8f4dbf5c7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8f4dbf5c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8f4dbf5c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8f4dbf5c7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8f4dbf5c7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8f4dbf5c7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8f4dbf5c7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8f4dbf5c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a8f4dbf5c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a8f4dbf5c7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a8f4dbf5c7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8f4dbf5c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8f4dbf5c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9d2e4b1d6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9d2e4b1d6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8f4dbf5c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8f4dbf5c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9d2e4b1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9d2e4b1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9d2e4b1d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9d2e4b1d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a9d2e4b1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a9d2e4b1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9d2e4b1d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9d2e4b1d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9d2e4b1d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9d2e4b1d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2e4b1d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a9d2e4b1d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a9d2e4b1d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a9d2e4b1d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9d2e4b1d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9d2e4b1d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9d2e4b1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9d2e4b1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9d2e4b1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9d2e4b1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a8f4dbf5c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a8f4dbf5c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a9d2e4b1d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a9d2e4b1d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9d2e4b1d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a9d2e4b1d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9d2e4b1d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a9d2e4b1d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9d2e4b1d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9d2e4b1d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a9d2e4b1d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a9d2e4b1d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a9d2e4b1d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a9d2e4b1d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d2e4b1d6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d2e4b1d6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a9d2e4b1d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a9d2e4b1d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9ebe55702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a9ebe55702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a9d2e4b1d6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a9d2e4b1d6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f4dbf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8f4dbf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a9d2e4b1d6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a9d2e4b1d6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a9d2e4b1d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a9d2e4b1d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f4dbf5c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f4dbf5c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a9d2e4b1d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a9d2e4b1d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9d2e4b1d6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a9d2e4b1d6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9d2e4b1d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a9d2e4b1d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9d2e4b1d6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9d2e4b1d6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a9d2e4b1d6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a9d2e4b1d6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a9d2e4b1d6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a9d2e4b1d6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9d2e4b1d6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9d2e4b1d6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f4dbf5c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f4dbf5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a9d2e4b1d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a9d2e4b1d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9d2e4b1d6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9d2e4b1d6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9d2e4b1d6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9d2e4b1d6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a9d2e4b1d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a9d2e4b1d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9d2e4b1d6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9d2e4b1d6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9d2e4b1d6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9d2e4b1d6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a9d2e4b1d6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a9d2e4b1d6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a9d2e4b1d6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a9d2e4b1d6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9ebe55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9ebe55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a9ebe557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a9ebe557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8f4dbf5c7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8f4dbf5c7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a9ebe55702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a9ebe55702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a9ebe5570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a9ebe5570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a9ebe557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a9ebe557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a9ebe55702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a9ebe5570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a9ebe5570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a9ebe557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a9ebe5570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a9ebe557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a9ebe55702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a9ebe557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ebe557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ebe557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a9ebe55702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6" name="Google Shape;966;ga9ebe5570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a9ebe5570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a9ebe5570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f4dbf5c7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f4dbf5c7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a9ebe55702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a9ebe55702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a9ebe55702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a9ebe5570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a9ebe55702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a9ebe55702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9ebe5570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9ebe5570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a9ebe557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a9ebe557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a9ebe55702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a9ebe55702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a9ebe55702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a9ebe55702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a9ebe5570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a9ebe5570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a9d2e4b1d6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a9d2e4b1d6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9ebe55702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9ebe55702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4.jpg"/><Relationship Id="rId4" Type="http://schemas.openxmlformats.org/officeDocument/2006/relationships/image" Target="../media/image3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6.pn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.jp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jpg"/><Relationship Id="rId4" Type="http://schemas.openxmlformats.org/officeDocument/2006/relationships/image" Target="../media/image3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Relationship Id="rId5" Type="http://schemas.openxmlformats.org/officeDocument/2006/relationships/image" Target="../media/image36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.jp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.jpg"/><Relationship Id="rId4" Type="http://schemas.openxmlformats.org/officeDocument/2006/relationships/image" Target="../media/image40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.jp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.jp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.jp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.jp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.jp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.jp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.jp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.jp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.jp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.jp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.jp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.jp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.jp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.jp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.jp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.jp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.jp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.jp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.jp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.jp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.jp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.jp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.jp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.jp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.jp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.jp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.jp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.jpg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1.jp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Relationship Id="rId3" Type="http://schemas.openxmlformats.org/officeDocument/2006/relationships/image" Target="../media/image1.jpg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Relationship Id="rId4" Type="http://schemas.openxmlformats.org/officeDocument/2006/relationships/image" Target="../media/image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0.xml"/><Relationship Id="rId3" Type="http://schemas.openxmlformats.org/officeDocument/2006/relationships/image" Target="../media/image1.jpg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Relationship Id="rId3" Type="http://schemas.openxmlformats.org/officeDocument/2006/relationships/image" Target="../media/image1.jpg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1.jp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3.xml"/><Relationship Id="rId3" Type="http://schemas.openxmlformats.org/officeDocument/2006/relationships/image" Target="../media/image1.jpg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1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1.jp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1.jp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1.jp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1.jp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Relationship Id="rId3" Type="http://schemas.openxmlformats.org/officeDocument/2006/relationships/image" Target="../media/image1.jpg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Relationship Id="rId3" Type="http://schemas.openxmlformats.org/officeDocument/2006/relationships/image" Target="../media/image1.jpg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1.jp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Relationship Id="rId3" Type="http://schemas.openxmlformats.org/officeDocument/2006/relationships/image" Target="../media/image1.jpg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1.jp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1.jp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Relationship Id="rId3" Type="http://schemas.openxmlformats.org/officeDocument/2006/relationships/image" Target="../media/image1.jp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.jpg"/><Relationship Id="rId4" Type="http://schemas.openxmlformats.org/officeDocument/2006/relationships/image" Target="../media/image43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.jp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.jp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.jp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1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.jp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.jp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.jp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1.jp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.jp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1.jp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Relationship Id="rId3" Type="http://schemas.openxmlformats.org/officeDocument/2006/relationships/image" Target="../media/image1.jpg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1.jp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Relationship Id="rId3" Type="http://schemas.openxmlformats.org/officeDocument/2006/relationships/image" Target="../media/image1.jpg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1.jp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1.jp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1.jp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Relationship Id="rId3" Type="http://schemas.openxmlformats.org/officeDocument/2006/relationships/image" Target="../media/image1.jpg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1.jp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2.xml"/><Relationship Id="rId3" Type="http://schemas.openxmlformats.org/officeDocument/2006/relationships/image" Target="../media/image1.jpg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.jpg"/><Relationship Id="rId4" Type="http://schemas.openxmlformats.org/officeDocument/2006/relationships/image" Target="../media/image42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1.jpg"/><Relationship Id="rId4" Type="http://schemas.openxmlformats.org/officeDocument/2006/relationships/image" Target="../media/image39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6.xml"/><Relationship Id="rId3" Type="http://schemas.openxmlformats.org/officeDocument/2006/relationships/image" Target="../media/image1.jpg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7.xml"/><Relationship Id="rId3" Type="http://schemas.openxmlformats.org/officeDocument/2006/relationships/image" Target="../media/image1.jpg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1.jp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0.xml"/><Relationship Id="rId3" Type="http://schemas.openxmlformats.org/officeDocument/2006/relationships/image" Target="../media/image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jp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Relationship Id="rId4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jp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1.pn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6.png"/><Relationship Id="rId4" Type="http://schemas.openxmlformats.org/officeDocument/2006/relationships/image" Target="../media/image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.jpg"/><Relationship Id="rId4" Type="http://schemas.openxmlformats.org/officeDocument/2006/relationships/image" Target="../media/image22.png"/><Relationship Id="rId5" Type="http://schemas.openxmlformats.org/officeDocument/2006/relationships/image" Target="../media/image1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.jpg"/><Relationship Id="rId4" Type="http://schemas.openxmlformats.org/officeDocument/2006/relationships/image" Target="../media/image2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.jpg"/><Relationship Id="rId4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jpg"/><Relationship Id="rId4" Type="http://schemas.openxmlformats.org/officeDocument/2006/relationships/image" Target="../media/image2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.jp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2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jpg"/><Relationship Id="rId4" Type="http://schemas.openxmlformats.org/officeDocument/2006/relationships/image" Target="../media/image2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2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6.png"/><Relationship Id="rId4" Type="http://schemas.openxmlformats.org/officeDocument/2006/relationships/image" Target="../media/image1.jp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.jp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.jpg"/><Relationship Id="rId4" Type="http://schemas.openxmlformats.org/officeDocument/2006/relationships/image" Target="../media/image2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37.png"/><Relationship Id="rId6" Type="http://schemas.openxmlformats.org/officeDocument/2006/relationships/image" Target="../media/image33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56" name="Google Shape;56;p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" name="Google Shape;57;p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not have realized you are helping Google label class data!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" name="Google Shape;128;p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9" name="Google Shape;129;p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3237" y="2149175"/>
            <a:ext cx="2017525" cy="2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8" name="Google Shape;1098;p11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Here we see three different Logistic Regression curves with different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measure which is the best fit?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99" name="Google Shape;1099;p1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00" name="Google Shape;1100;p1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9" name="Google Shape;1109;p1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in Linear Regression we seek to minimize the Residual Sum of Squares (RSS).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10" name="Google Shape;1110;p1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11" name="Google Shape;1111;p1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738450"/>
            <a:ext cx="5680400" cy="229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13"/>
          <p:cNvSpPr/>
          <p:nvPr/>
        </p:nvSpPr>
        <p:spPr>
          <a:xfrm>
            <a:off x="2989475" y="456887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113"/>
          <p:cNvSpPr/>
          <p:nvPr/>
        </p:nvSpPr>
        <p:spPr>
          <a:xfrm>
            <a:off x="4162450" y="3751500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113"/>
          <p:cNvSpPr/>
          <p:nvPr/>
        </p:nvSpPr>
        <p:spPr>
          <a:xfrm>
            <a:off x="5969850" y="29194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p113"/>
          <p:cNvSpPr/>
          <p:nvPr/>
        </p:nvSpPr>
        <p:spPr>
          <a:xfrm>
            <a:off x="5552175" y="3998725"/>
            <a:ext cx="103800" cy="1038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17" name="Google Shape;1117;p113"/>
          <p:cNvCxnSpPr/>
          <p:nvPr/>
        </p:nvCxnSpPr>
        <p:spPr>
          <a:xfrm flipH="1" rot="10800000">
            <a:off x="2592075" y="2885500"/>
            <a:ext cx="4899600" cy="1856100"/>
          </a:xfrm>
          <a:prstGeom prst="straightConnector1">
            <a:avLst/>
          </a:prstGeom>
          <a:noFill/>
          <a:ln cap="flat" cmpd="sng" w="28575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8" name="Google Shape;1118;p113"/>
          <p:cNvCxnSpPr>
            <a:stCxn id="1114" idx="4"/>
          </p:cNvCxnSpPr>
          <p:nvPr/>
        </p:nvCxnSpPr>
        <p:spPr>
          <a:xfrm flipH="1">
            <a:off x="4213150" y="3855300"/>
            <a:ext cx="1200" cy="276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19" name="Google Shape;1119;p113"/>
          <p:cNvCxnSpPr>
            <a:stCxn id="1115" idx="4"/>
          </p:cNvCxnSpPr>
          <p:nvPr/>
        </p:nvCxnSpPr>
        <p:spPr>
          <a:xfrm flipH="1">
            <a:off x="6015150" y="3023225"/>
            <a:ext cx="6600" cy="417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120" name="Google Shape;1120;p113"/>
          <p:cNvCxnSpPr>
            <a:stCxn id="1116" idx="0"/>
          </p:cNvCxnSpPr>
          <p:nvPr/>
        </p:nvCxnSpPr>
        <p:spPr>
          <a:xfrm flipH="1" rot="10800000">
            <a:off x="5604075" y="3621625"/>
            <a:ext cx="9000" cy="3771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6" name="Google Shape;1126;p11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Unfortunately, even in log odds targets are at infinity, making RSS unfeasible.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7" name="Google Shape;1127;p1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28" name="Google Shape;1128;p1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114"/>
          <p:cNvCxnSpPr/>
          <p:nvPr/>
        </p:nvCxnSpPr>
        <p:spPr>
          <a:xfrm>
            <a:off x="4117764" y="2426818"/>
            <a:ext cx="0" cy="2565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0" name="Google Shape;1130;p114"/>
          <p:cNvCxnSpPr/>
          <p:nvPr/>
        </p:nvCxnSpPr>
        <p:spPr>
          <a:xfrm rot="10800000">
            <a:off x="4117625" y="3709460"/>
            <a:ext cx="4170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114"/>
          <p:cNvSpPr txBox="1"/>
          <p:nvPr/>
        </p:nvSpPr>
        <p:spPr>
          <a:xfrm>
            <a:off x="3925800" y="354277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32" name="Google Shape;1132;p114"/>
          <p:cNvSpPr txBox="1"/>
          <p:nvPr/>
        </p:nvSpPr>
        <p:spPr>
          <a:xfrm>
            <a:off x="3842060" y="2094488"/>
            <a:ext cx="192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3" name="Google Shape;1133;p114"/>
          <p:cNvSpPr txBox="1"/>
          <p:nvPr/>
        </p:nvSpPr>
        <p:spPr>
          <a:xfrm>
            <a:off x="3267978" y="4760931"/>
            <a:ext cx="8130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4" name="Google Shape;1134;p114"/>
          <p:cNvSpPr txBox="1"/>
          <p:nvPr/>
        </p:nvSpPr>
        <p:spPr>
          <a:xfrm>
            <a:off x="3161938" y="4760931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5" name="Google Shape;1135;p114"/>
          <p:cNvSpPr/>
          <p:nvPr/>
        </p:nvSpPr>
        <p:spPr>
          <a:xfrm>
            <a:off x="654663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4"/>
          <p:cNvSpPr/>
          <p:nvPr/>
        </p:nvSpPr>
        <p:spPr>
          <a:xfrm>
            <a:off x="693164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p114"/>
          <p:cNvSpPr/>
          <p:nvPr/>
        </p:nvSpPr>
        <p:spPr>
          <a:xfrm>
            <a:off x="7256060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4"/>
          <p:cNvSpPr/>
          <p:nvPr/>
        </p:nvSpPr>
        <p:spPr>
          <a:xfrm>
            <a:off x="7610775" y="2298340"/>
            <a:ext cx="128400" cy="1284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114"/>
          <p:cNvSpPr/>
          <p:nvPr/>
        </p:nvSpPr>
        <p:spPr>
          <a:xfrm>
            <a:off x="418112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4"/>
          <p:cNvSpPr/>
          <p:nvPr/>
        </p:nvSpPr>
        <p:spPr>
          <a:xfrm>
            <a:off x="454593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14"/>
          <p:cNvSpPr/>
          <p:nvPr/>
        </p:nvSpPr>
        <p:spPr>
          <a:xfrm>
            <a:off x="494609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114"/>
          <p:cNvSpPr/>
          <p:nvPr/>
        </p:nvSpPr>
        <p:spPr>
          <a:xfrm>
            <a:off x="5270509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114"/>
          <p:cNvSpPr/>
          <p:nvPr/>
        </p:nvSpPr>
        <p:spPr>
          <a:xfrm>
            <a:off x="5559584" y="4910195"/>
            <a:ext cx="128400" cy="1284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4" name="Google Shape;1144;p114"/>
          <p:cNvCxnSpPr/>
          <p:nvPr/>
        </p:nvCxnSpPr>
        <p:spPr>
          <a:xfrm flipH="1" rot="10800000">
            <a:off x="4158164" y="2335719"/>
            <a:ext cx="3746700" cy="2484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45" name="Google Shape;1145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377" y="3428987"/>
            <a:ext cx="1895173" cy="560919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1" name="Google Shape;1151;p11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52" name="Google Shape;1152;p1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53" name="Google Shape;1153;p1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4" name="Google Shape;1154;p11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5" name="Google Shape;1155;p11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11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157" name="Google Shape;1157;p11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8" name="Google Shape;1158;p11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59" name="Google Shape;1159;p11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0" name="Google Shape;1160;p11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1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11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11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11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11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11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1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9" name="Google Shape;1169;p11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170" name="Google Shape;117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1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7" name="Google Shape;1177;p11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78" name="Google Shape;1178;p1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79" name="Google Shape;1179;p1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16"/>
          <p:cNvPicPr preferRelativeResize="0"/>
          <p:nvPr/>
        </p:nvPicPr>
        <p:blipFill rotWithShape="1">
          <a:blip r:embed="rId4">
            <a:alphaModFix/>
          </a:blip>
          <a:srcRect b="83290" l="0" r="0" t="0"/>
          <a:stretch/>
        </p:blipFill>
        <p:spPr>
          <a:xfrm>
            <a:off x="3251300" y="2384625"/>
            <a:ext cx="2641401" cy="85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6" name="Google Shape;1186;p11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87" name="Google Shape;1187;p1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88" name="Google Shape;1188;p1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117"/>
          <p:cNvPicPr preferRelativeResize="0"/>
          <p:nvPr/>
        </p:nvPicPr>
        <p:blipFill rotWithShape="1">
          <a:blip r:embed="rId4">
            <a:alphaModFix/>
          </a:blip>
          <a:srcRect b="70188" l="0" r="0" t="0"/>
          <a:stretch/>
        </p:blipFill>
        <p:spPr>
          <a:xfrm>
            <a:off x="3251300" y="2384625"/>
            <a:ext cx="2641401" cy="15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1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5" name="Google Shape;1195;p11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96" name="Google Shape;1196;p1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97" name="Google Shape;1197;p1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18"/>
          <p:cNvPicPr preferRelativeResize="0"/>
          <p:nvPr/>
        </p:nvPicPr>
        <p:blipFill rotWithShape="1">
          <a:blip r:embed="rId4">
            <a:alphaModFix/>
          </a:blip>
          <a:srcRect b="56574" l="0" r="0" t="0"/>
          <a:stretch/>
        </p:blipFill>
        <p:spPr>
          <a:xfrm>
            <a:off x="3251300" y="2384625"/>
            <a:ext cx="2641401" cy="223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1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4" name="Google Shape;1204;p11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5" name="Google Shape;1205;p1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06" name="Google Shape;1206;p1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19"/>
          <p:cNvPicPr preferRelativeResize="0"/>
          <p:nvPr/>
        </p:nvPicPr>
        <p:blipFill rotWithShape="1">
          <a:blip r:embed="rId4">
            <a:alphaModFix/>
          </a:blip>
          <a:srcRect b="56574" l="0" r="0" t="31220"/>
          <a:stretch/>
        </p:blipFill>
        <p:spPr>
          <a:xfrm>
            <a:off x="3333050" y="2257839"/>
            <a:ext cx="2641401" cy="627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1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3" name="Google Shape;1213;p12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14" name="Google Shape;1214;p1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5" name="Google Shape;1215;p1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6" name="Google Shape;1216;p120"/>
          <p:cNvPicPr preferRelativeResize="0"/>
          <p:nvPr/>
        </p:nvPicPr>
        <p:blipFill rotWithShape="1">
          <a:blip r:embed="rId4">
            <a:alphaModFix/>
          </a:blip>
          <a:srcRect b="42370" l="0" r="0" t="31221"/>
          <a:stretch/>
        </p:blipFill>
        <p:spPr>
          <a:xfrm>
            <a:off x="3333050" y="2257863"/>
            <a:ext cx="2641401" cy="13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2" name="Google Shape;1222;p12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23" name="Google Shape;1223;p1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24" name="Google Shape;1224;p1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121"/>
          <p:cNvPicPr preferRelativeResize="0"/>
          <p:nvPr/>
        </p:nvPicPr>
        <p:blipFill rotWithShape="1">
          <a:blip r:embed="rId4">
            <a:alphaModFix/>
          </a:blip>
          <a:srcRect b="31221" l="0" r="0" t="31221"/>
          <a:stretch/>
        </p:blipFill>
        <p:spPr>
          <a:xfrm>
            <a:off x="3333050" y="2257880"/>
            <a:ext cx="2641401" cy="193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Keep in mind, any continuous target can be converted into categories through discretization.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House Price $0-100k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House Price $100k-200k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House Price &lt;$200k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7" name="Google Shape;137;p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8" name="Google Shape;138;p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1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1" name="Google Shape;1231;p12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32" name="Google Shape;1232;p1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33" name="Google Shape;1233;p1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122"/>
          <p:cNvPicPr preferRelativeResize="0"/>
          <p:nvPr/>
        </p:nvPicPr>
        <p:blipFill rotWithShape="1">
          <a:blip r:embed="rId4">
            <a:alphaModFix/>
          </a:blip>
          <a:srcRect b="18662" l="0" r="0" t="31221"/>
          <a:stretch/>
        </p:blipFill>
        <p:spPr>
          <a:xfrm>
            <a:off x="3333050" y="2257873"/>
            <a:ext cx="2641401" cy="2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p12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41" name="Google Shape;1241;p1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42" name="Google Shape;1242;p1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23"/>
          <p:cNvPicPr preferRelativeResize="0"/>
          <p:nvPr/>
        </p:nvPicPr>
        <p:blipFill rotWithShape="1">
          <a:blip r:embed="rId4">
            <a:alphaModFix/>
          </a:blip>
          <a:srcRect b="0" l="0" r="0" t="46056"/>
          <a:stretch/>
        </p:blipFill>
        <p:spPr>
          <a:xfrm>
            <a:off x="3333050" y="2257875"/>
            <a:ext cx="2641401" cy="27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9" name="Google Shape;1249;p12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first step for maximum likelihood is to go from log odds back to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50" name="Google Shape;1250;p1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51" name="Google Shape;1251;p1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124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3333050" y="2939999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7" name="Google Shape;1257;p125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2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are now able to convert ln(odds) into a probability.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60" name="Google Shape;1260;p12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61" name="Google Shape;1261;p12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2" name="Google Shape;1262;p12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3" name="Google Shape;1263;p12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4" name="Google Shape;1264;p12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65" name="Google Shape;1265;p12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6" name="Google Shape;1266;p12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p12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p12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12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12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2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12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12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12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12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2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7" name="Google Shape;1277;p12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278" name="Google Shape;127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4" name="Google Shape;1284;p126"/>
          <p:cNvPicPr preferRelativeResize="0"/>
          <p:nvPr/>
        </p:nvPicPr>
        <p:blipFill rotWithShape="1">
          <a:blip r:embed="rId3">
            <a:alphaModFix/>
          </a:blip>
          <a:srcRect b="0" l="0" r="0" t="84082"/>
          <a:stretch/>
        </p:blipFill>
        <p:spPr>
          <a:xfrm>
            <a:off x="3616625" y="3756574"/>
            <a:ext cx="2641401" cy="818777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p1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6" name="Google Shape;1286;p12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now explore the intuition behind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87" name="Google Shape;1287;p12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88" name="Google Shape;1288;p12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9" name="Google Shape;1289;p12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0" name="Google Shape;1290;p12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1" name="Google Shape;1291;p12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3" name="Google Shape;1293;p12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4" name="Google Shape;1294;p12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5" name="Google Shape;1295;p12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2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2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2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2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p12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12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12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4" name="Google Shape;1304;p12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05" name="Google Shape;1305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25" y="2559238"/>
            <a:ext cx="4136100" cy="22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26"/>
          <p:cNvSpPr/>
          <p:nvPr/>
        </p:nvSpPr>
        <p:spPr>
          <a:xfrm>
            <a:off x="4256075" y="3235825"/>
            <a:ext cx="1155300" cy="440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1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2" name="Google Shape;1312;p12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13" name="Google Shape;1313;p1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14" name="Google Shape;1314;p1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5" name="Google Shape;1315;p12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6" name="Google Shape;1316;p12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7" name="Google Shape;1317;p12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18" name="Google Shape;1318;p12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9" name="Google Shape;1319;p12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0" name="Google Shape;1320;p12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1" name="Google Shape;1321;p12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p12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3" name="Google Shape;1323;p12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2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12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0" name="Google Shape;1330;p12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31" name="Google Shape;1331;p127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1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7" name="Google Shape;1337;p12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this line has a form on the probability y-axis.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38" name="Google Shape;1338;p1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39" name="Google Shape;1339;p1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0" name="Google Shape;1340;p12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1" name="Google Shape;1341;p12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2" name="Google Shape;1342;p12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43" name="Google Shape;1343;p12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4" name="Google Shape;1344;p12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5" name="Google Shape;1345;p12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6" name="Google Shape;1346;p12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7" name="Google Shape;1347;p12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p12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p12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p12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12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2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4" name="Google Shape;1354;p12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5" name="Google Shape;1355;p12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56" name="Google Shape;1356;p128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75" y="2436744"/>
            <a:ext cx="4574000" cy="244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3" name="Google Shape;1363;p12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64" name="Google Shape;1364;p1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65" name="Google Shape;1365;p1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6" name="Google Shape;1366;p12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12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12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69" name="Google Shape;1369;p12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0" name="Google Shape;1370;p12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1" name="Google Shape;1371;p12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2" name="Google Shape;1372;p12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12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12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12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6" name="Google Shape;1376;p12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7" name="Google Shape;1377;p12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12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p12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p12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1" name="Google Shape;1381;p129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1382" name="Google Shape;1382;p129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8" name="Google Shape;1388;p13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choose a line in the log(odds) axis and project the points on to the line: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389" name="Google Shape;1389;p1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390" name="Google Shape;1390;p1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1" name="Google Shape;1391;p130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p130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30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394" name="Google Shape;1394;p130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5" name="Google Shape;1395;p130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6" name="Google Shape;1396;p130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7" name="Google Shape;1397;p130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8" name="Google Shape;1398;p130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0" name="Google Shape;1400;p130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1" name="Google Shape;1401;p130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130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3" name="Google Shape;1403;p130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30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5" name="Google Shape;1405;p130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06" name="Google Shape;1406;p130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7" name="Google Shape;1407;p130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0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130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0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130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p130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130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4" name="Google Shape;1414;p130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6" name="Google Shape;1416;p130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130"/>
          <p:cNvCxnSpPr>
            <a:stCxn id="1404" idx="0"/>
            <a:endCxn id="141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8" name="Google Shape;1418;p130"/>
          <p:cNvCxnSpPr>
            <a:stCxn id="1403" idx="0"/>
            <a:endCxn id="140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19" name="Google Shape;1419;p130"/>
          <p:cNvCxnSpPr>
            <a:stCxn id="1402" idx="0"/>
            <a:endCxn id="140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0" name="Google Shape;1420;p130"/>
          <p:cNvCxnSpPr>
            <a:stCxn id="1401" idx="0"/>
            <a:endCxn id="140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1" name="Google Shape;1421;p130"/>
          <p:cNvCxnSpPr>
            <a:stCxn id="1397" idx="4"/>
            <a:endCxn id="141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2" name="Google Shape;1422;p130"/>
          <p:cNvCxnSpPr>
            <a:stCxn id="1398" idx="4"/>
            <a:endCxn id="141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3" name="Google Shape;1423;p130"/>
          <p:cNvCxnSpPr>
            <a:endCxn id="141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24" name="Google Shape;1424;p130"/>
          <p:cNvCxnSpPr>
            <a:stCxn id="1400" idx="0"/>
            <a:endCxn id="140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25" name="Google Shape;1425;p130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26" name="Google Shape;1426;p130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1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2" name="Google Shape;1432;p13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Calculate the log odds for the projected points on this line.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33" name="Google Shape;1433;p1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34" name="Google Shape;1434;p1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5" name="Google Shape;1435;p131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131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131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38" name="Google Shape;1438;p131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9" name="Google Shape;1439;p131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0" name="Google Shape;1440;p131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1" name="Google Shape;1441;p131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131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1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131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131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131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p131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9" name="Google Shape;1449;p131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450" name="Google Shape;1450;p131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1" name="Google Shape;1451;p131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131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31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1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5" name="Google Shape;1455;p131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131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7" name="Google Shape;1457;p131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131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31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0" name="Google Shape;1460;p131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1" name="Google Shape;1461;p131"/>
          <p:cNvCxnSpPr>
            <a:stCxn id="1448" idx="0"/>
            <a:endCxn id="1454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2" name="Google Shape;1462;p131"/>
          <p:cNvCxnSpPr>
            <a:stCxn id="1447" idx="0"/>
            <a:endCxn id="1453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3" name="Google Shape;1463;p131"/>
          <p:cNvCxnSpPr>
            <a:stCxn id="1446" idx="0"/>
            <a:endCxn id="1452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4" name="Google Shape;1464;p131"/>
          <p:cNvCxnSpPr>
            <a:stCxn id="1445" idx="0"/>
            <a:endCxn id="1451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5" name="Google Shape;1465;p131"/>
          <p:cNvCxnSpPr>
            <a:stCxn id="1441" idx="4"/>
            <a:endCxn id="1455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6" name="Google Shape;1466;p131"/>
          <p:cNvCxnSpPr>
            <a:stCxn id="1442" idx="4"/>
            <a:endCxn id="1456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7" name="Google Shape;1467;p131"/>
          <p:cNvCxnSpPr>
            <a:endCxn id="1460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468" name="Google Shape;1468;p131"/>
          <p:cNvCxnSpPr>
            <a:stCxn id="1444" idx="0"/>
            <a:endCxn id="1450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9" name="Google Shape;1469;p131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470" name="Google Shape;1470;p131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1" name="Google Shape;1471;p131"/>
          <p:cNvCxnSpPr>
            <a:stCxn id="1455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2" name="Google Shape;1472;p131"/>
          <p:cNvCxnSpPr>
            <a:stCxn id="1456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3" name="Google Shape;1473;p131"/>
          <p:cNvCxnSpPr>
            <a:stCxn id="1460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4" name="Google Shape;1474;p131"/>
          <p:cNvCxnSpPr>
            <a:stCxn id="1459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131"/>
          <p:cNvCxnSpPr>
            <a:stCxn id="1454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131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7" name="Google Shape;1477;p131"/>
          <p:cNvCxnSpPr>
            <a:stCxn id="1452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131"/>
          <p:cNvCxnSpPr>
            <a:stCxn id="1451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131"/>
          <p:cNvCxnSpPr>
            <a:stCxn id="1450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5" name="Google Shape;145;p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6" name="Google Shape;146;p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5" name="Google Shape;1485;p13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486" name="Google Shape;1486;p1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487" name="Google Shape;1487;p1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8" name="Google Shape;1488;p132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9" name="Google Shape;1489;p132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0" name="Google Shape;1490;p132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491" name="Google Shape;1491;p132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2" name="Google Shape;1492;p132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3" name="Google Shape;1493;p132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4" name="Google Shape;1494;p132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132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7" name="Google Shape;1497;p132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32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9" name="Google Shape;1499;p132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32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132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2" name="Google Shape;1502;p132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03" name="Google Shape;1503;p132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132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132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132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132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132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132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132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132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32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3" name="Google Shape;1513;p132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14" name="Google Shape;1514;p132"/>
          <p:cNvCxnSpPr>
            <a:stCxn id="1501" idx="0"/>
            <a:endCxn id="1507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132"/>
          <p:cNvCxnSpPr>
            <a:stCxn id="1500" idx="0"/>
            <a:endCxn id="1506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6" name="Google Shape;1516;p132"/>
          <p:cNvCxnSpPr>
            <a:stCxn id="1499" idx="0"/>
            <a:endCxn id="1505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132"/>
          <p:cNvCxnSpPr>
            <a:stCxn id="1498" idx="0"/>
            <a:endCxn id="1504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8" name="Google Shape;1518;p132"/>
          <p:cNvCxnSpPr>
            <a:stCxn id="1494" idx="4"/>
            <a:endCxn id="1508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132"/>
          <p:cNvCxnSpPr>
            <a:stCxn id="1495" idx="4"/>
            <a:endCxn id="1509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0" name="Google Shape;1520;p132"/>
          <p:cNvCxnSpPr>
            <a:endCxn id="1513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132"/>
          <p:cNvCxnSpPr>
            <a:stCxn id="1497" idx="0"/>
            <a:endCxn id="1503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2" name="Google Shape;1522;p132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23" name="Google Shape;1523;p132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4" name="Google Shape;1524;p132"/>
          <p:cNvCxnSpPr>
            <a:stCxn id="1508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5" name="Google Shape;1525;p132"/>
          <p:cNvCxnSpPr>
            <a:stCxn id="1509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6" name="Google Shape;1526;p132"/>
          <p:cNvCxnSpPr>
            <a:stCxn id="1513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7" name="Google Shape;1527;p132"/>
          <p:cNvCxnSpPr>
            <a:stCxn id="1512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8" name="Google Shape;1528;p132"/>
          <p:cNvCxnSpPr>
            <a:stCxn id="1507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9" name="Google Shape;1529;p132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0" name="Google Shape;1530;p132"/>
          <p:cNvCxnSpPr>
            <a:stCxn id="1505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1" name="Google Shape;1531;p132"/>
          <p:cNvCxnSpPr>
            <a:stCxn id="1504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132"/>
          <p:cNvCxnSpPr>
            <a:stCxn id="1503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33" name="Google Shape;1533;p132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9" name="Google Shape;1539;p13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40" name="Google Shape;1540;p1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1" name="Google Shape;1541;p1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2" name="Google Shape;1542;p133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133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133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545" name="Google Shape;1545;p133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133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133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133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33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133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33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3" name="Google Shape;1553;p133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33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5" name="Google Shape;1555;p133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6" name="Google Shape;1556;p133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557" name="Google Shape;1557;p133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33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33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33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133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33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133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133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133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133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7" name="Google Shape;1567;p133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8" name="Google Shape;1568;p133"/>
          <p:cNvCxnSpPr>
            <a:stCxn id="1555" idx="0"/>
            <a:endCxn id="156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69" name="Google Shape;1569;p133"/>
          <p:cNvCxnSpPr>
            <a:stCxn id="1554" idx="0"/>
            <a:endCxn id="156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0" name="Google Shape;1570;p133"/>
          <p:cNvCxnSpPr>
            <a:stCxn id="1553" idx="0"/>
            <a:endCxn id="155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1" name="Google Shape;1571;p133"/>
          <p:cNvCxnSpPr>
            <a:stCxn id="1552" idx="0"/>
            <a:endCxn id="155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2" name="Google Shape;1572;p133"/>
          <p:cNvCxnSpPr>
            <a:stCxn id="1548" idx="4"/>
            <a:endCxn id="156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3" name="Google Shape;1573;p133"/>
          <p:cNvCxnSpPr>
            <a:stCxn id="1549" idx="4"/>
            <a:endCxn id="156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4" name="Google Shape;1574;p133"/>
          <p:cNvCxnSpPr>
            <a:endCxn id="156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575" name="Google Shape;1575;p133"/>
          <p:cNvCxnSpPr>
            <a:stCxn id="1551" idx="0"/>
            <a:endCxn id="155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6" name="Google Shape;1576;p133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77" name="Google Shape;1577;p133"/>
          <p:cNvPicPr preferRelativeResize="0"/>
          <p:nvPr/>
        </p:nvPicPr>
        <p:blipFill rotWithShape="1">
          <a:blip r:embed="rId4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133"/>
          <p:cNvCxnSpPr>
            <a:stCxn id="1562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133"/>
          <p:cNvCxnSpPr>
            <a:stCxn id="1563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0" name="Google Shape;1580;p133"/>
          <p:cNvCxnSpPr>
            <a:stCxn id="1567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1" name="Google Shape;1581;p133"/>
          <p:cNvCxnSpPr>
            <a:stCxn id="1566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2" name="Google Shape;1582;p133"/>
          <p:cNvCxnSpPr>
            <a:stCxn id="1561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3" name="Google Shape;1583;p133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4" name="Google Shape;1584;p133"/>
          <p:cNvCxnSpPr>
            <a:stCxn id="1559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5" name="Google Shape;1585;p133"/>
          <p:cNvCxnSpPr>
            <a:stCxn id="1558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86" name="Google Shape;1586;p133"/>
          <p:cNvCxnSpPr>
            <a:stCxn id="1557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587" name="Google Shape;1587;p133"/>
          <p:cNvPicPr preferRelativeResize="0"/>
          <p:nvPr/>
        </p:nvPicPr>
        <p:blipFill rotWithShape="1">
          <a:blip r:embed="rId4">
            <a:alphaModFix/>
          </a:blip>
          <a:srcRect b="0" l="0" r="0" t="84082"/>
          <a:stretch/>
        </p:blipFill>
        <p:spPr>
          <a:xfrm>
            <a:off x="2668825" y="2608424"/>
            <a:ext cx="2641401" cy="818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8" name="Google Shape;1588;p133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9" name="Google Shape;1589;p133"/>
          <p:cNvCxnSpPr>
            <a:stCxn id="1577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6" name="Google Shape;1596;p13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97" name="Google Shape;1597;p13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98" name="Google Shape;1598;p13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9" name="Google Shape;1599;p134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0" name="Google Shape;1600;p134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134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02" name="Google Shape;1602;p134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3" name="Google Shape;1603;p134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4" name="Google Shape;1604;p134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5" name="Google Shape;1605;p134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134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134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134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134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34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134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3" name="Google Shape;1613;p134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14" name="Google Shape;1614;p134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134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6" name="Google Shape;1616;p134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7" name="Google Shape;1617;p134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p134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34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34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134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134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34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134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5" name="Google Shape;1625;p134"/>
          <p:cNvCxnSpPr>
            <a:stCxn id="1612" idx="0"/>
            <a:endCxn id="1618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6" name="Google Shape;1626;p134"/>
          <p:cNvCxnSpPr>
            <a:stCxn id="1611" idx="0"/>
            <a:endCxn id="1617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7" name="Google Shape;1627;p134"/>
          <p:cNvCxnSpPr>
            <a:stCxn id="1610" idx="0"/>
            <a:endCxn id="1616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8" name="Google Shape;1628;p134"/>
          <p:cNvCxnSpPr>
            <a:stCxn id="1609" idx="0"/>
            <a:endCxn id="1615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29" name="Google Shape;1629;p134"/>
          <p:cNvCxnSpPr>
            <a:stCxn id="1605" idx="4"/>
            <a:endCxn id="1619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0" name="Google Shape;1630;p134"/>
          <p:cNvCxnSpPr>
            <a:stCxn id="1606" idx="4"/>
            <a:endCxn id="1620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1" name="Google Shape;1631;p134"/>
          <p:cNvCxnSpPr>
            <a:endCxn id="1624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32" name="Google Shape;1632;p134"/>
          <p:cNvCxnSpPr>
            <a:stCxn id="1608" idx="0"/>
            <a:endCxn id="1614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3" name="Google Shape;1633;p134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34" name="Google Shape;1634;p134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5" name="Google Shape;1635;p134"/>
          <p:cNvCxnSpPr>
            <a:stCxn id="1619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134"/>
          <p:cNvCxnSpPr>
            <a:stCxn id="1620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7" name="Google Shape;1637;p134"/>
          <p:cNvCxnSpPr>
            <a:stCxn id="1624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8" name="Google Shape;1638;p134"/>
          <p:cNvCxnSpPr>
            <a:stCxn id="1623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134"/>
          <p:cNvCxnSpPr>
            <a:stCxn id="1618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0" name="Google Shape;1640;p134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1" name="Google Shape;1641;p134"/>
          <p:cNvCxnSpPr>
            <a:stCxn id="1616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2" name="Google Shape;1642;p134"/>
          <p:cNvCxnSpPr>
            <a:stCxn id="1615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43" name="Google Shape;1643;p134"/>
          <p:cNvCxnSpPr>
            <a:stCxn id="1614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44" name="Google Shape;1644;p134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5" name="Google Shape;1645;p134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6" name="Google Shape;1646;p134"/>
          <p:cNvCxnSpPr>
            <a:stCxn id="1634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3" name="Google Shape;1653;p135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Plot these values as probabilities on the logistic regression model.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54" name="Google Shape;1654;p13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55" name="Google Shape;1655;p13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6" name="Google Shape;1656;p135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135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135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659" name="Google Shape;1659;p135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0" name="Google Shape;1660;p135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1" name="Google Shape;1661;p135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2" name="Google Shape;1662;p135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135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135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135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135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135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135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0" name="Google Shape;1670;p135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671" name="Google Shape;1671;p135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35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35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35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135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6" name="Google Shape;1676;p135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135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35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35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135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2" name="Google Shape;1682;p135"/>
          <p:cNvCxnSpPr>
            <a:stCxn id="1669" idx="0"/>
            <a:endCxn id="167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3" name="Google Shape;1683;p135"/>
          <p:cNvCxnSpPr>
            <a:stCxn id="1668" idx="0"/>
            <a:endCxn id="1674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4" name="Google Shape;1684;p135"/>
          <p:cNvCxnSpPr>
            <a:stCxn id="1667" idx="0"/>
            <a:endCxn id="1673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5" name="Google Shape;1685;p135"/>
          <p:cNvCxnSpPr>
            <a:stCxn id="1666" idx="0"/>
            <a:endCxn id="1672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6" name="Google Shape;1686;p135"/>
          <p:cNvCxnSpPr>
            <a:stCxn id="1662" idx="4"/>
            <a:endCxn id="1676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7" name="Google Shape;1687;p135"/>
          <p:cNvCxnSpPr>
            <a:stCxn id="1663" idx="4"/>
            <a:endCxn id="1677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8" name="Google Shape;1688;p135"/>
          <p:cNvCxnSpPr>
            <a:endCxn id="1681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689" name="Google Shape;1689;p135"/>
          <p:cNvCxnSpPr>
            <a:stCxn id="1665" idx="0"/>
            <a:endCxn id="1671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0" name="Google Shape;1690;p135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691" name="Google Shape;1691;p135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2" name="Google Shape;1692;p135"/>
          <p:cNvCxnSpPr>
            <a:stCxn id="1676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3" name="Google Shape;1693;p135"/>
          <p:cNvCxnSpPr>
            <a:stCxn id="1677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4" name="Google Shape;1694;p135"/>
          <p:cNvCxnSpPr>
            <a:stCxn id="1681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5" name="Google Shape;1695;p135"/>
          <p:cNvCxnSpPr>
            <a:stCxn id="1680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6" name="Google Shape;1696;p135"/>
          <p:cNvCxnSpPr>
            <a:stCxn id="1675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7" name="Google Shape;1697;p135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8" name="Google Shape;1698;p135"/>
          <p:cNvCxnSpPr>
            <a:stCxn id="1673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135"/>
          <p:cNvCxnSpPr>
            <a:stCxn id="1672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0" name="Google Shape;1700;p135"/>
          <p:cNvCxnSpPr>
            <a:stCxn id="1671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01" name="Google Shape;1701;p135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2" name="Google Shape;1702;p135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3" name="Google Shape;1703;p135"/>
          <p:cNvCxnSpPr>
            <a:stCxn id="1691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4" name="Google Shape;1704;p135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135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135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135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135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9" name="Google Shape;1709;p135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135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35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1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8" name="Google Shape;1718;p136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19" name="Google Shape;1719;p13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20" name="Google Shape;1720;p13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1" name="Google Shape;1721;p136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2" name="Google Shape;1722;p136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3" name="Google Shape;1723;p136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724" name="Google Shape;1724;p136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5" name="Google Shape;1725;p136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136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136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136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136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136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136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3" name="Google Shape;1733;p136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4" name="Google Shape;1734;p136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5" name="Google Shape;1735;p136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736" name="Google Shape;1736;p136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136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36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36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136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1" name="Google Shape;1741;p136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36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36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36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36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36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7" name="Google Shape;1747;p136"/>
          <p:cNvCxnSpPr>
            <a:stCxn id="1734" idx="0"/>
            <a:endCxn id="1740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8" name="Google Shape;1748;p136"/>
          <p:cNvCxnSpPr>
            <a:stCxn id="1733" idx="0"/>
            <a:endCxn id="1739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49" name="Google Shape;1749;p136"/>
          <p:cNvCxnSpPr>
            <a:stCxn id="1732" idx="0"/>
            <a:endCxn id="1738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0" name="Google Shape;1750;p136"/>
          <p:cNvCxnSpPr>
            <a:stCxn id="1731" idx="0"/>
            <a:endCxn id="1737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1" name="Google Shape;1751;p136"/>
          <p:cNvCxnSpPr>
            <a:stCxn id="1727" idx="4"/>
            <a:endCxn id="1741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2" name="Google Shape;1752;p136"/>
          <p:cNvCxnSpPr>
            <a:stCxn id="1728" idx="4"/>
            <a:endCxn id="1742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3" name="Google Shape;1753;p136"/>
          <p:cNvCxnSpPr>
            <a:endCxn id="1746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754" name="Google Shape;1754;p136"/>
          <p:cNvCxnSpPr>
            <a:stCxn id="1730" idx="0"/>
            <a:endCxn id="1736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5" name="Google Shape;1755;p136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56" name="Google Shape;1756;p136"/>
          <p:cNvPicPr preferRelativeResize="0"/>
          <p:nvPr/>
        </p:nvPicPr>
        <p:blipFill rotWithShape="1">
          <a:blip r:embed="rId5">
            <a:alphaModFix/>
          </a:blip>
          <a:srcRect b="8253" l="51284" r="26343" t="86335"/>
          <a:stretch/>
        </p:blipFill>
        <p:spPr>
          <a:xfrm>
            <a:off x="4912995" y="3482063"/>
            <a:ext cx="622932" cy="29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7" name="Google Shape;1757;p136"/>
          <p:cNvCxnSpPr>
            <a:stCxn id="1741" idx="3"/>
          </p:cNvCxnSpPr>
          <p:nvPr/>
        </p:nvCxnSpPr>
        <p:spPr>
          <a:xfrm rot="10800000">
            <a:off x="5861829" y="3261690"/>
            <a:ext cx="1672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8" name="Google Shape;1758;p136"/>
          <p:cNvCxnSpPr>
            <a:stCxn id="1742" idx="2"/>
          </p:cNvCxnSpPr>
          <p:nvPr/>
        </p:nvCxnSpPr>
        <p:spPr>
          <a:xfrm flipH="1">
            <a:off x="5855746" y="3078319"/>
            <a:ext cx="19287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59" name="Google Shape;1759;p136"/>
          <p:cNvCxnSpPr>
            <a:stCxn id="1746" idx="2"/>
          </p:cNvCxnSpPr>
          <p:nvPr/>
        </p:nvCxnSpPr>
        <p:spPr>
          <a:xfrm flipH="1">
            <a:off x="5855605" y="2925919"/>
            <a:ext cx="2150400" cy="6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0" name="Google Shape;1760;p136"/>
          <p:cNvCxnSpPr>
            <a:stCxn id="1745" idx="2"/>
          </p:cNvCxnSpPr>
          <p:nvPr/>
        </p:nvCxnSpPr>
        <p:spPr>
          <a:xfrm rot="10800000">
            <a:off x="5879757" y="2836819"/>
            <a:ext cx="23685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1" name="Google Shape;1761;p136"/>
          <p:cNvCxnSpPr>
            <a:stCxn id="1740" idx="2"/>
          </p:cNvCxnSpPr>
          <p:nvPr/>
        </p:nvCxnSpPr>
        <p:spPr>
          <a:xfrm rot="10800000">
            <a:off x="5879642" y="3665183"/>
            <a:ext cx="9939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2" name="Google Shape;1762;p136"/>
          <p:cNvCxnSpPr/>
          <p:nvPr/>
        </p:nvCxnSpPr>
        <p:spPr>
          <a:xfrm rot="10800000">
            <a:off x="5837717" y="3850083"/>
            <a:ext cx="794400" cy="57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3" name="Google Shape;1763;p136"/>
          <p:cNvCxnSpPr>
            <a:stCxn id="1738" idx="2"/>
          </p:cNvCxnSpPr>
          <p:nvPr/>
        </p:nvCxnSpPr>
        <p:spPr>
          <a:xfrm rot="10800000">
            <a:off x="5855717" y="3985970"/>
            <a:ext cx="572700" cy="51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4" name="Google Shape;1764;p136"/>
          <p:cNvCxnSpPr>
            <a:stCxn id="1737" idx="2"/>
          </p:cNvCxnSpPr>
          <p:nvPr/>
        </p:nvCxnSpPr>
        <p:spPr>
          <a:xfrm rot="10800000">
            <a:off x="5874032" y="4165370"/>
            <a:ext cx="281100" cy="6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65" name="Google Shape;1765;p136"/>
          <p:cNvCxnSpPr>
            <a:stCxn id="1736" idx="5"/>
          </p:cNvCxnSpPr>
          <p:nvPr/>
        </p:nvCxnSpPr>
        <p:spPr>
          <a:xfrm rot="10800000">
            <a:off x="5873953" y="4340279"/>
            <a:ext cx="106800" cy="22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766" name="Google Shape;1766;p136"/>
          <p:cNvPicPr preferRelativeResize="0"/>
          <p:nvPr/>
        </p:nvPicPr>
        <p:blipFill rotWithShape="1">
          <a:blip r:embed="rId5">
            <a:alphaModFix/>
          </a:blip>
          <a:srcRect b="0" l="19639" r="0" t="86661"/>
          <a:stretch/>
        </p:blipFill>
        <p:spPr>
          <a:xfrm>
            <a:off x="3187525" y="2741125"/>
            <a:ext cx="2122701" cy="6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7" name="Google Shape;1767;p136"/>
          <p:cNvCxnSpPr/>
          <p:nvPr/>
        </p:nvCxnSpPr>
        <p:spPr>
          <a:xfrm flipH="1" rot="5400000">
            <a:off x="4595960" y="2853563"/>
            <a:ext cx="638700" cy="618300"/>
          </a:xfrm>
          <a:prstGeom prst="curvedConnector3">
            <a:avLst>
              <a:gd fmla="val 88651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8" name="Google Shape;1768;p136"/>
          <p:cNvCxnSpPr>
            <a:stCxn id="1756" idx="1"/>
          </p:cNvCxnSpPr>
          <p:nvPr/>
        </p:nvCxnSpPr>
        <p:spPr>
          <a:xfrm rot="10800000">
            <a:off x="4521495" y="3302364"/>
            <a:ext cx="391500" cy="326400"/>
          </a:xfrm>
          <a:prstGeom prst="curvedConnector3">
            <a:avLst>
              <a:gd fmla="val 92240" name="adj1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9" name="Google Shape;1769;p136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36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36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36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36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p136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136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136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" name="Google Shape;178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2" name="Google Shape;1782;p1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3" name="Google Shape;1783;p13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now measure the likelihood of these probabilities.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84" name="Google Shape;1784;p13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5" name="Google Shape;1785;p13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137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37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8" name="Google Shape;1788;p137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137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p137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137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137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137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" name="Google Shape;179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9" name="Google Shape;1799;p1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0" name="Google Shape;1800;p13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Product of probabilities of belonging to class 1.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01" name="Google Shape;1801;p13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02" name="Google Shape;1802;p13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38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38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138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138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138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138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138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p138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7" name="Google Shape;1817;p13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...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18" name="Google Shape;1818;p13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19" name="Google Shape;1819;p13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139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139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39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139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39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139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39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p139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39"/>
          <p:cNvSpPr/>
          <p:nvPr/>
        </p:nvSpPr>
        <p:spPr>
          <a:xfrm rot="2257731">
            <a:off x="4037100" y="2300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9" name="Google Shape;1829;p139"/>
          <p:cNvCxnSpPr>
            <a:stCxn id="1827" idx="2"/>
          </p:cNvCxnSpPr>
          <p:nvPr/>
        </p:nvCxnSpPr>
        <p:spPr>
          <a:xfrm flipH="1">
            <a:off x="1388248" y="2597410"/>
            <a:ext cx="3054000" cy="93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5" name="Google Shape;1835;p1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Google Shape;1836;p14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37" name="Google Shape;1837;p14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38" name="Google Shape;1838;p14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9" name="Google Shape;1839;p140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0" name="Google Shape;1840;p140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140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40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140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4" name="Google Shape;1844;p140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140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40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140"/>
          <p:cNvSpPr/>
          <p:nvPr/>
        </p:nvSpPr>
        <p:spPr>
          <a:xfrm rot="2257731">
            <a:off x="3617100" y="25598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48" name="Google Shape;1848;p140"/>
          <p:cNvCxnSpPr>
            <a:stCxn id="1845" idx="6"/>
          </p:cNvCxnSpPr>
          <p:nvPr/>
        </p:nvCxnSpPr>
        <p:spPr>
          <a:xfrm rot="10800000">
            <a:off x="1382773" y="2851889"/>
            <a:ext cx="2722200" cy="4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2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" name="Google Shape;1853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5" name="Google Shape;1855;p14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6" name="Google Shape;1856;p14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57" name="Google Shape;1857;p14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8" name="Google Shape;1858;p141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41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41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41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2" name="Google Shape;1862;p141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41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4" name="Google Shape;1864;p141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141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141"/>
          <p:cNvSpPr/>
          <p:nvPr/>
        </p:nvSpPr>
        <p:spPr>
          <a:xfrm rot="2257731">
            <a:off x="3420300" y="280760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7" name="Google Shape;1867;p141"/>
          <p:cNvCxnSpPr>
            <a:stCxn id="1862" idx="2"/>
          </p:cNvCxnSpPr>
          <p:nvPr/>
        </p:nvCxnSpPr>
        <p:spPr>
          <a:xfrm rot="10800000">
            <a:off x="1364347" y="3308866"/>
            <a:ext cx="22584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68" name="Google Shape;1868;p141"/>
          <p:cNvCxnSpPr/>
          <p:nvPr/>
        </p:nvCxnSpPr>
        <p:spPr>
          <a:xfrm rot="10800000">
            <a:off x="1364497" y="3105616"/>
            <a:ext cx="2386500" cy="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69" name="Google Shape;1869;p141"/>
          <p:cNvSpPr/>
          <p:nvPr/>
        </p:nvSpPr>
        <p:spPr>
          <a:xfrm rot="2257731">
            <a:off x="3255775" y="30445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also often produce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probability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prediction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10% Probability -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85% Probability -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5% Probability -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Model reports back prediction of Class 1, image is a street.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53" name="Google Shape;153;p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54" name="Google Shape;154;p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" name="Google Shape;187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5" name="Google Shape;1875;p1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6" name="Google Shape;1876;p142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(1-p)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77" name="Google Shape;1877;p14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78" name="Google Shape;1878;p14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142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42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1" name="Google Shape;1881;p142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42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142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42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142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7" name="Google Shape;1887;p142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88" name="Google Shape;1888;p142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3" name="Google Shape;1893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1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95" name="Google Shape;1895;p143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×...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96" name="Google Shape;1896;p14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97" name="Google Shape;1897;p14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143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9" name="Google Shape;1899;p143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43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1" name="Google Shape;1901;p143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43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3" name="Google Shape;1903;p143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43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43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06" name="Google Shape;1906;p143"/>
          <p:cNvCxnSpPr/>
          <p:nvPr/>
        </p:nvCxnSpPr>
        <p:spPr>
          <a:xfrm flipH="1">
            <a:off x="1364510" y="3774106"/>
            <a:ext cx="1901700" cy="138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907" name="Google Shape;1907;p143"/>
          <p:cNvSpPr/>
          <p:nvPr/>
        </p:nvSpPr>
        <p:spPr>
          <a:xfrm rot="2257731">
            <a:off x="2885250" y="3509058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" name="Google Shape;1912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1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4" name="Google Shape;1914;p144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0.9 × 0.8 × 0.65 × 0.55 × (1-0.3) ×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(1-0.2) × (1-0.08) × (1-0.02)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15" name="Google Shape;1915;p14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16" name="Google Shape;1916;p14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7" name="Google Shape;1917;p144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44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44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p144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44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p144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3" name="Google Shape;1923;p144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4" name="Google Shape;1924;p144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5" name="Google Shape;1925;p144"/>
          <p:cNvSpPr/>
          <p:nvPr/>
        </p:nvSpPr>
        <p:spPr>
          <a:xfrm rot="2257731">
            <a:off x="2533300" y="3842033"/>
            <a:ext cx="434858" cy="2355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44"/>
          <p:cNvSpPr/>
          <p:nvPr/>
        </p:nvSpPr>
        <p:spPr>
          <a:xfrm rot="3245682">
            <a:off x="2016047" y="39840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7" name="Google Shape;1927;p144"/>
          <p:cNvSpPr/>
          <p:nvPr/>
        </p:nvSpPr>
        <p:spPr>
          <a:xfrm rot="3245682">
            <a:off x="1425897" y="4078520"/>
            <a:ext cx="434822" cy="2356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" name="Google Shape;1932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3" name="Google Shape;1933;p1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4" name="Google Shape;1934;p145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 =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0.129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35" name="Google Shape;1935;p14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36" name="Google Shape;1936;p14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145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45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45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45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45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p145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45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145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45"/>
          <p:cNvSpPr/>
          <p:nvPr/>
        </p:nvSpPr>
        <p:spPr>
          <a:xfrm rot="-2326996">
            <a:off x="3082028" y="1735079"/>
            <a:ext cx="434882" cy="23557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" name="Google Shape;1950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350" y="2249000"/>
            <a:ext cx="5156301" cy="27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1" name="Google Shape;1951;p1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2" name="Google Shape;1952;p146"/>
          <p:cNvSpPr txBox="1"/>
          <p:nvPr>
            <p:ph idx="1" type="body"/>
          </p:nvPr>
        </p:nvSpPr>
        <p:spPr>
          <a:xfrm>
            <a:off x="311700" y="1152475"/>
            <a:ext cx="88323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 in practice we actually maximize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the likelihoods. (e.g. ln(0.9)×ln(0.8)×…)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53" name="Google Shape;1953;p14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4" name="Google Shape;1954;p14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46"/>
          <p:cNvSpPr/>
          <p:nvPr/>
        </p:nvSpPr>
        <p:spPr>
          <a:xfrm>
            <a:off x="1723910" y="4347089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46"/>
          <p:cNvSpPr/>
          <p:nvPr/>
        </p:nvSpPr>
        <p:spPr>
          <a:xfrm>
            <a:off x="2331639" y="427389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46"/>
          <p:cNvSpPr/>
          <p:nvPr/>
        </p:nvSpPr>
        <p:spPr>
          <a:xfrm>
            <a:off x="2900286" y="4079770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46"/>
          <p:cNvSpPr/>
          <p:nvPr/>
        </p:nvSpPr>
        <p:spPr>
          <a:xfrm>
            <a:off x="3252221" y="3733745"/>
            <a:ext cx="94500" cy="945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46"/>
          <p:cNvSpPr/>
          <p:nvPr/>
        </p:nvSpPr>
        <p:spPr>
          <a:xfrm>
            <a:off x="3622747" y="32616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46"/>
          <p:cNvSpPr/>
          <p:nvPr/>
        </p:nvSpPr>
        <p:spPr>
          <a:xfrm>
            <a:off x="3787284" y="3056916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46"/>
          <p:cNvSpPr/>
          <p:nvPr/>
        </p:nvSpPr>
        <p:spPr>
          <a:xfrm>
            <a:off x="4010473" y="2809139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46"/>
          <p:cNvSpPr/>
          <p:nvPr/>
        </p:nvSpPr>
        <p:spPr>
          <a:xfrm>
            <a:off x="4442248" y="2550160"/>
            <a:ext cx="94500" cy="945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" name="Google Shape;196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8" name="Google Shape;1968;p1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9" name="Google Shape;1969;p147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is some set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that will maximize these log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likelihoods.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70" name="Google Shape;1970;p14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71" name="Google Shape;1971;p14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2" name="Google Shape;1972;p147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3" name="Google Shape;1973;p147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4" name="Google Shape;1974;p147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1975" name="Google Shape;1975;p147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6" name="Google Shape;1976;p147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7" name="Google Shape;1977;p147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8" name="Google Shape;1978;p147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47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1" name="Google Shape;1981;p147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47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3" name="Google Shape;1983;p147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4" name="Google Shape;1984;p147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47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6" name="Google Shape;1986;p147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1987" name="Google Shape;1987;p147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8" name="Google Shape;1988;p147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9" name="Google Shape;1989;p147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0" name="Google Shape;1990;p147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1" name="Google Shape;1991;p147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47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3" name="Google Shape;1993;p147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p147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47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6" name="Google Shape;1996;p147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47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8" name="Google Shape;1998;p147"/>
          <p:cNvCxnSpPr>
            <a:stCxn id="1985" idx="0"/>
            <a:endCxn id="1991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999" name="Google Shape;1999;p147"/>
          <p:cNvCxnSpPr>
            <a:stCxn id="1984" idx="0"/>
            <a:endCxn id="1990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0" name="Google Shape;2000;p147"/>
          <p:cNvCxnSpPr>
            <a:stCxn id="1983" idx="0"/>
            <a:endCxn id="1989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1" name="Google Shape;2001;p147"/>
          <p:cNvCxnSpPr>
            <a:stCxn id="1982" idx="0"/>
            <a:endCxn id="1988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2" name="Google Shape;2002;p147"/>
          <p:cNvCxnSpPr>
            <a:stCxn id="1978" idx="4"/>
            <a:endCxn id="1992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3" name="Google Shape;2003;p147"/>
          <p:cNvCxnSpPr>
            <a:stCxn id="1979" idx="4"/>
            <a:endCxn id="1993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147"/>
          <p:cNvCxnSpPr>
            <a:endCxn id="1997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05" name="Google Shape;2005;p147"/>
          <p:cNvCxnSpPr>
            <a:stCxn id="1981" idx="0"/>
            <a:endCxn id="1987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06" name="Google Shape;2006;p147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07" name="Google Shape;2007;p147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8" name="Google Shape;2008;p147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47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0" name="Google Shape;2010;p147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47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47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47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47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p1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1" name="Google Shape;2021;p148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values in log odds terms that creates maximum likelihood.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22" name="Google Shape;2022;p14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23" name="Google Shape;2023;p14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4" name="Google Shape;2024;p148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5" name="Google Shape;2025;p148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6" name="Google Shape;2026;p148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27" name="Google Shape;2027;p148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8" name="Google Shape;2028;p148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9" name="Google Shape;2029;p148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0" name="Google Shape;2030;p148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p148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3" name="Google Shape;2033;p148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48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5" name="Google Shape;2035;p148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48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7" name="Google Shape;2037;p148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8" name="Google Shape;2038;p148"/>
          <p:cNvCxnSpPr/>
          <p:nvPr/>
        </p:nvCxnSpPr>
        <p:spPr>
          <a:xfrm flipH="1" rot="10800000">
            <a:off x="5890301" y="2679102"/>
            <a:ext cx="2558700" cy="1696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39" name="Google Shape;2039;p148"/>
          <p:cNvSpPr/>
          <p:nvPr/>
        </p:nvSpPr>
        <p:spPr>
          <a:xfrm>
            <a:off x="5905982" y="42883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48"/>
          <p:cNvSpPr/>
          <p:nvPr/>
        </p:nvSpPr>
        <p:spPr>
          <a:xfrm>
            <a:off x="6155132" y="41221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48"/>
          <p:cNvSpPr/>
          <p:nvPr/>
        </p:nvSpPr>
        <p:spPr>
          <a:xfrm>
            <a:off x="6428417" y="39472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48"/>
          <p:cNvSpPr/>
          <p:nvPr/>
        </p:nvSpPr>
        <p:spPr>
          <a:xfrm>
            <a:off x="6649967" y="38118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3" name="Google Shape;2043;p148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48"/>
          <p:cNvSpPr/>
          <p:nvPr/>
        </p:nvSpPr>
        <p:spPr>
          <a:xfrm>
            <a:off x="752150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5" name="Google Shape;2045;p148"/>
          <p:cNvSpPr/>
          <p:nvPr/>
        </p:nvSpPr>
        <p:spPr>
          <a:xfrm>
            <a:off x="7784446" y="303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48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7" name="Google Shape;2047;p148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48"/>
          <p:cNvSpPr/>
          <p:nvPr/>
        </p:nvSpPr>
        <p:spPr>
          <a:xfrm>
            <a:off x="8248257" y="2794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48"/>
          <p:cNvSpPr/>
          <p:nvPr/>
        </p:nvSpPr>
        <p:spPr>
          <a:xfrm>
            <a:off x="8006005" y="2882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50" name="Google Shape;2050;p148"/>
          <p:cNvCxnSpPr>
            <a:stCxn id="2037" idx="0"/>
            <a:endCxn id="2043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1" name="Google Shape;2051;p148"/>
          <p:cNvCxnSpPr>
            <a:stCxn id="2036" idx="0"/>
            <a:endCxn id="2042" idx="4"/>
          </p:cNvCxnSpPr>
          <p:nvPr/>
        </p:nvCxnSpPr>
        <p:spPr>
          <a:xfrm rot="10800000">
            <a:off x="6693775" y="3899383"/>
            <a:ext cx="0" cy="5379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2" name="Google Shape;2052;p148"/>
          <p:cNvCxnSpPr>
            <a:stCxn id="2035" idx="0"/>
            <a:endCxn id="2041" idx="4"/>
          </p:cNvCxnSpPr>
          <p:nvPr/>
        </p:nvCxnSpPr>
        <p:spPr>
          <a:xfrm rot="10800000">
            <a:off x="6472217" y="4034983"/>
            <a:ext cx="0" cy="402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3" name="Google Shape;2053;p148"/>
          <p:cNvCxnSpPr>
            <a:stCxn id="2034" idx="0"/>
            <a:endCxn id="2040" idx="4"/>
          </p:cNvCxnSpPr>
          <p:nvPr/>
        </p:nvCxnSpPr>
        <p:spPr>
          <a:xfrm rot="10800000">
            <a:off x="6198932" y="4209883"/>
            <a:ext cx="0" cy="227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4" name="Google Shape;2054;p148"/>
          <p:cNvCxnSpPr>
            <a:stCxn id="2030" idx="4"/>
            <a:endCxn id="2044" idx="0"/>
          </p:cNvCxnSpPr>
          <p:nvPr/>
        </p:nvCxnSpPr>
        <p:spPr>
          <a:xfrm>
            <a:off x="7565300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5" name="Google Shape;2055;p148"/>
          <p:cNvCxnSpPr>
            <a:stCxn id="2031" idx="4"/>
            <a:endCxn id="2045" idx="0"/>
          </p:cNvCxnSpPr>
          <p:nvPr/>
        </p:nvCxnSpPr>
        <p:spPr>
          <a:xfrm>
            <a:off x="7828246" y="2741119"/>
            <a:ext cx="0" cy="2934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6" name="Google Shape;2056;p148"/>
          <p:cNvCxnSpPr>
            <a:endCxn id="2049" idx="0"/>
          </p:cNvCxnSpPr>
          <p:nvPr/>
        </p:nvCxnSpPr>
        <p:spPr>
          <a:xfrm>
            <a:off x="8047105" y="2741119"/>
            <a:ext cx="2700" cy="141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57" name="Google Shape;2057;p148"/>
          <p:cNvCxnSpPr>
            <a:stCxn id="2033" idx="0"/>
            <a:endCxn id="2039" idx="4"/>
          </p:cNvCxnSpPr>
          <p:nvPr/>
        </p:nvCxnSpPr>
        <p:spPr>
          <a:xfrm rot="10800000">
            <a:off x="5949782" y="43757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8" name="Google Shape;2058;p148"/>
          <p:cNvCxnSpPr/>
          <p:nvPr/>
        </p:nvCxnSpPr>
        <p:spPr>
          <a:xfrm rot="10800000">
            <a:off x="8292057" y="2741283"/>
            <a:ext cx="0" cy="615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59" name="Google Shape;2059;p148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p148"/>
          <p:cNvSpPr/>
          <p:nvPr/>
        </p:nvSpPr>
        <p:spPr>
          <a:xfrm>
            <a:off x="1455282" y="41245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48"/>
          <p:cNvSpPr/>
          <p:nvPr/>
        </p:nvSpPr>
        <p:spPr>
          <a:xfrm>
            <a:off x="1981982" y="39447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2" name="Google Shape;2062;p148"/>
          <p:cNvSpPr/>
          <p:nvPr/>
        </p:nvSpPr>
        <p:spPr>
          <a:xfrm>
            <a:off x="2307957" y="36242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p148"/>
          <p:cNvSpPr/>
          <p:nvPr/>
        </p:nvSpPr>
        <p:spPr>
          <a:xfrm>
            <a:off x="2651150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p148"/>
          <p:cNvSpPr/>
          <p:nvPr/>
        </p:nvSpPr>
        <p:spPr>
          <a:xfrm>
            <a:off x="2803550" y="29973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p148"/>
          <p:cNvSpPr/>
          <p:nvPr/>
        </p:nvSpPr>
        <p:spPr>
          <a:xfrm>
            <a:off x="3010275" y="27678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6" name="Google Shape;2066;p148"/>
          <p:cNvSpPr/>
          <p:nvPr/>
        </p:nvSpPr>
        <p:spPr>
          <a:xfrm>
            <a:off x="3410200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1" name="Google Shape;2071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0" y="2249000"/>
            <a:ext cx="4775944" cy="2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14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3" name="Google Shape;2073;p149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Choose best coefficient values in log odds terms that creates maximum likelihood.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74" name="Google Shape;2074;p14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75" name="Google Shape;2075;p14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6" name="Google Shape;2076;p149"/>
          <p:cNvCxnSpPr/>
          <p:nvPr/>
        </p:nvCxnSpPr>
        <p:spPr>
          <a:xfrm>
            <a:off x="5862710" y="2741263"/>
            <a:ext cx="0" cy="175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7" name="Google Shape;2077;p149"/>
          <p:cNvCxnSpPr/>
          <p:nvPr/>
        </p:nvCxnSpPr>
        <p:spPr>
          <a:xfrm rot="10800000">
            <a:off x="5862625" y="3617242"/>
            <a:ext cx="2848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8" name="Google Shape;2078;p149"/>
          <p:cNvSpPr txBox="1"/>
          <p:nvPr/>
        </p:nvSpPr>
        <p:spPr>
          <a:xfrm>
            <a:off x="5579208" y="3427207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2079" name="Google Shape;2079;p149"/>
          <p:cNvSpPr txBox="1"/>
          <p:nvPr/>
        </p:nvSpPr>
        <p:spPr>
          <a:xfrm>
            <a:off x="5598218" y="2361898"/>
            <a:ext cx="1311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0" name="Google Shape;2080;p149"/>
          <p:cNvSpPr txBox="1"/>
          <p:nvPr/>
        </p:nvSpPr>
        <p:spPr>
          <a:xfrm>
            <a:off x="5129950" y="4335343"/>
            <a:ext cx="5553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1" name="Google Shape;2081;p149"/>
          <p:cNvSpPr txBox="1"/>
          <p:nvPr/>
        </p:nvSpPr>
        <p:spPr>
          <a:xfrm>
            <a:off x="5011626" y="4353056"/>
            <a:ext cx="1656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2" name="Google Shape;2082;p149"/>
          <p:cNvSpPr/>
          <p:nvPr/>
        </p:nvSpPr>
        <p:spPr>
          <a:xfrm>
            <a:off x="7521500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3" name="Google Shape;2083;p149"/>
          <p:cNvSpPr/>
          <p:nvPr/>
        </p:nvSpPr>
        <p:spPr>
          <a:xfrm>
            <a:off x="7784446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49"/>
          <p:cNvSpPr/>
          <p:nvPr/>
        </p:nvSpPr>
        <p:spPr>
          <a:xfrm>
            <a:off x="590598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6" name="Google Shape;2086;p149"/>
          <p:cNvSpPr/>
          <p:nvPr/>
        </p:nvSpPr>
        <p:spPr>
          <a:xfrm>
            <a:off x="6155132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p149"/>
          <p:cNvSpPr/>
          <p:nvPr/>
        </p:nvSpPr>
        <p:spPr>
          <a:xfrm>
            <a:off x="6428417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8" name="Google Shape;2088;p149"/>
          <p:cNvSpPr/>
          <p:nvPr/>
        </p:nvSpPr>
        <p:spPr>
          <a:xfrm>
            <a:off x="6649975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9" name="Google Shape;2089;p149"/>
          <p:cNvSpPr/>
          <p:nvPr/>
        </p:nvSpPr>
        <p:spPr>
          <a:xfrm>
            <a:off x="6847399" y="44372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0" name="Google Shape;2090;p149"/>
          <p:cNvCxnSpPr/>
          <p:nvPr/>
        </p:nvCxnSpPr>
        <p:spPr>
          <a:xfrm flipH="1" rot="10800000">
            <a:off x="5855875" y="2843525"/>
            <a:ext cx="2916000" cy="1195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sp>
        <p:nvSpPr>
          <p:cNvPr id="2091" name="Google Shape;2091;p149"/>
          <p:cNvSpPr/>
          <p:nvPr/>
        </p:nvSpPr>
        <p:spPr>
          <a:xfrm>
            <a:off x="5905982" y="398350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49"/>
          <p:cNvSpPr/>
          <p:nvPr/>
        </p:nvSpPr>
        <p:spPr>
          <a:xfrm>
            <a:off x="6155132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149"/>
          <p:cNvSpPr/>
          <p:nvPr/>
        </p:nvSpPr>
        <p:spPr>
          <a:xfrm>
            <a:off x="6428417" y="37948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4" name="Google Shape;2094;p149"/>
          <p:cNvSpPr/>
          <p:nvPr/>
        </p:nvSpPr>
        <p:spPr>
          <a:xfrm>
            <a:off x="6649967" y="3659458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149"/>
          <p:cNvSpPr/>
          <p:nvPr/>
        </p:nvSpPr>
        <p:spPr>
          <a:xfrm>
            <a:off x="6873542" y="3627083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6" name="Google Shape;2096;p149"/>
          <p:cNvSpPr/>
          <p:nvPr/>
        </p:nvSpPr>
        <p:spPr>
          <a:xfrm>
            <a:off x="7521500" y="326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7" name="Google Shape;2097;p149"/>
          <p:cNvSpPr/>
          <p:nvPr/>
        </p:nvSpPr>
        <p:spPr>
          <a:xfrm>
            <a:off x="7784446" y="31869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8" name="Google Shape;2098;p149"/>
          <p:cNvSpPr/>
          <p:nvPr/>
        </p:nvSpPr>
        <p:spPr>
          <a:xfrm>
            <a:off x="8006005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9" name="Google Shape;2099;p149"/>
          <p:cNvSpPr/>
          <p:nvPr/>
        </p:nvSpPr>
        <p:spPr>
          <a:xfrm>
            <a:off x="8248257" y="26535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p149"/>
          <p:cNvSpPr/>
          <p:nvPr/>
        </p:nvSpPr>
        <p:spPr>
          <a:xfrm>
            <a:off x="8248257" y="30231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1" name="Google Shape;2101;p149"/>
          <p:cNvSpPr/>
          <p:nvPr/>
        </p:nvSpPr>
        <p:spPr>
          <a:xfrm>
            <a:off x="8006005" y="31107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2" name="Google Shape;2102;p149"/>
          <p:cNvCxnSpPr>
            <a:stCxn id="2089" idx="0"/>
            <a:endCxn id="2095" idx="4"/>
          </p:cNvCxnSpPr>
          <p:nvPr/>
        </p:nvCxnSpPr>
        <p:spPr>
          <a:xfrm flipH="1" rot="10800000">
            <a:off x="6891199" y="3714583"/>
            <a:ext cx="26100" cy="722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3" name="Google Shape;2103;p149"/>
          <p:cNvCxnSpPr>
            <a:stCxn id="2088" idx="0"/>
            <a:endCxn id="2094" idx="4"/>
          </p:cNvCxnSpPr>
          <p:nvPr/>
        </p:nvCxnSpPr>
        <p:spPr>
          <a:xfrm rot="10800000">
            <a:off x="6693775" y="3746983"/>
            <a:ext cx="0" cy="690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4" name="Google Shape;2104;p149"/>
          <p:cNvCxnSpPr>
            <a:stCxn id="2087" idx="0"/>
            <a:endCxn id="2093" idx="4"/>
          </p:cNvCxnSpPr>
          <p:nvPr/>
        </p:nvCxnSpPr>
        <p:spPr>
          <a:xfrm rot="10800000">
            <a:off x="6472217" y="3882583"/>
            <a:ext cx="0" cy="554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5" name="Google Shape;2105;p149"/>
          <p:cNvCxnSpPr>
            <a:stCxn id="2086" idx="0"/>
            <a:endCxn id="2092" idx="4"/>
          </p:cNvCxnSpPr>
          <p:nvPr/>
        </p:nvCxnSpPr>
        <p:spPr>
          <a:xfrm rot="10800000">
            <a:off x="6198932" y="3981283"/>
            <a:ext cx="0" cy="456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6" name="Google Shape;2106;p149"/>
          <p:cNvCxnSpPr>
            <a:stCxn id="2082" idx="4"/>
            <a:endCxn id="2096" idx="0"/>
          </p:cNvCxnSpPr>
          <p:nvPr/>
        </p:nvCxnSpPr>
        <p:spPr>
          <a:xfrm>
            <a:off x="7565300" y="2741119"/>
            <a:ext cx="0" cy="5220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7" name="Google Shape;2107;p149"/>
          <p:cNvCxnSpPr>
            <a:stCxn id="2083" idx="4"/>
            <a:endCxn id="2097" idx="0"/>
          </p:cNvCxnSpPr>
          <p:nvPr/>
        </p:nvCxnSpPr>
        <p:spPr>
          <a:xfrm>
            <a:off x="7828246" y="2741119"/>
            <a:ext cx="0" cy="4458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8" name="Google Shape;2108;p149"/>
          <p:cNvCxnSpPr>
            <a:stCxn id="2098" idx="4"/>
            <a:endCxn id="2101" idx="0"/>
          </p:cNvCxnSpPr>
          <p:nvPr/>
        </p:nvCxnSpPr>
        <p:spPr>
          <a:xfrm>
            <a:off x="8049805" y="2741119"/>
            <a:ext cx="0" cy="3696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9" name="Google Shape;2109;p149"/>
          <p:cNvCxnSpPr>
            <a:stCxn id="2085" idx="0"/>
            <a:endCxn id="2091" idx="4"/>
          </p:cNvCxnSpPr>
          <p:nvPr/>
        </p:nvCxnSpPr>
        <p:spPr>
          <a:xfrm rot="10800000">
            <a:off x="5949782" y="4070983"/>
            <a:ext cx="0" cy="366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110" name="Google Shape;2110;p149"/>
          <p:cNvCxnSpPr>
            <a:stCxn id="2100" idx="0"/>
          </p:cNvCxnSpPr>
          <p:nvPr/>
        </p:nvCxnSpPr>
        <p:spPr>
          <a:xfrm rot="10800000">
            <a:off x="8292057" y="2741419"/>
            <a:ext cx="0" cy="2817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111" name="Google Shape;2111;p149"/>
          <p:cNvSpPr/>
          <p:nvPr/>
        </p:nvSpPr>
        <p:spPr>
          <a:xfrm>
            <a:off x="892382" y="419232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49"/>
          <p:cNvSpPr/>
          <p:nvPr/>
        </p:nvSpPr>
        <p:spPr>
          <a:xfrm>
            <a:off x="1268132" y="41654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49"/>
          <p:cNvSpPr/>
          <p:nvPr/>
        </p:nvSpPr>
        <p:spPr>
          <a:xfrm>
            <a:off x="1631857" y="4071095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4" name="Google Shape;2114;p149"/>
          <p:cNvSpPr/>
          <p:nvPr/>
        </p:nvSpPr>
        <p:spPr>
          <a:xfrm>
            <a:off x="2006107" y="3893570"/>
            <a:ext cx="87600" cy="87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49"/>
          <p:cNvSpPr/>
          <p:nvPr/>
        </p:nvSpPr>
        <p:spPr>
          <a:xfrm>
            <a:off x="2850375" y="29202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49"/>
          <p:cNvSpPr/>
          <p:nvPr/>
        </p:nvSpPr>
        <p:spPr>
          <a:xfrm>
            <a:off x="3057100" y="2741419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49"/>
          <p:cNvSpPr/>
          <p:nvPr/>
        </p:nvSpPr>
        <p:spPr>
          <a:xfrm>
            <a:off x="3378525" y="252794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49"/>
          <p:cNvSpPr/>
          <p:nvPr/>
        </p:nvSpPr>
        <p:spPr>
          <a:xfrm>
            <a:off x="3724125" y="2426094"/>
            <a:ext cx="87600" cy="87600"/>
          </a:xfrm>
          <a:prstGeom prst="ellipse">
            <a:avLst/>
          </a:prstGeom>
          <a:solidFill>
            <a:srgbClr val="3C78D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1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4" name="Google Shape;2124;p150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are trying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maximize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the likelihood, we still need something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minimize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since the computer’s gradient descent methods can only search for minimums.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5" name="Google Shape;2125;p1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26" name="Google Shape;2126;p1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0" name="Shape 2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1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2" name="Google Shape;2132;p151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terms of a cost function, we seek to minimize the following (log loss):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33" name="Google Shape;2133;p1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4" name="Google Shape;2134;p1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note our prediction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will be a category, meaning we won’t be able to calculate a difference based on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y-ŷ.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Car Image - Street Image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does not make sense.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will need to discover a completely different set of error metrics and performance evaluation!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61" name="Google Shape;161;p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1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1" name="Google Shape;2141;p152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Just as with Linear Regression, gradient descent can solve this for us!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42" name="Google Shape;2142;p1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43" name="Google Shape;2143;p1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11714"/>
            <a:ext cx="9144001" cy="2082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p153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worry about fully understanding this gradient descent.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practice we never have to implement it ourselves.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Main takeaway should be the relationship between log odds and probability.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1" name="Google Shape;2151;p1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52" name="Google Shape;2152;p1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8" name="Google Shape;2158;p154"/>
          <p:cNvSpPr txBox="1"/>
          <p:nvPr>
            <p:ph idx="1" type="body"/>
          </p:nvPr>
        </p:nvSpPr>
        <p:spPr>
          <a:xfrm>
            <a:off x="311700" y="1152475"/>
            <a:ext cx="8684100" cy="17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that we have an intuition of what happens “behind the scenes”, let’s explore Logistic Regression with Python!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59" name="Google Shape;2159;p1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0" name="Google Shape;2160;p1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55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66" name="Google Shape;2166;p15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67" name="Google Shape;2167;p15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55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Exploratory Data Analysis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3" name="Google Shape;2173;p156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74" name="Google Shape;2174;p15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75" name="Google Shape;2175;p15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6" name="Google Shape;2176;p156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Creating and Training a Model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157"/>
          <p:cNvSpPr txBox="1"/>
          <p:nvPr>
            <p:ph type="ctrTitle"/>
          </p:nvPr>
        </p:nvSpPr>
        <p:spPr>
          <a:xfrm>
            <a:off x="311700" y="896975"/>
            <a:ext cx="8520600" cy="29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Understanding Coefficients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2" name="Google Shape;2182;p15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83" name="Google Shape;2183;p15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p158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89" name="Google Shape;2189;p15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0" name="Google Shape;2190;p15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191" name="Google Shape;2191;p158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Confusion Matrix Basics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1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7" name="Google Shape;2197;p15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You’ve probably heard of terms such as “false positive” or “false negative”. As well as metrics like “accuracy”.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what do these terms actually mean mathematically?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98" name="Google Shape;2198;p15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99" name="Google Shape;2199;p15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1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5" name="Google Shape;2205;p16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we’ve developed a test or model to detect presence of a virus infection in a person based on some biological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treat this as a Logistic Regression, predicting: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0 - Not Infected (Tests Negative)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1 - Infected (Tests Positive)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06" name="Google Shape;2206;p16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07" name="Google Shape;2207;p16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1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13" name="Google Shape;2213;p16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14" name="Google Shape;2214;p16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15" name="Google Shape;2215;p16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Let’s get started!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atermark.jpg" id="169" name="Google Shape;169;p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0" name="Google Shape;170;p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p1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1" name="Google Shape;2221;p16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Note, these are the outcomes we want! But it is unlikely our test is perfect...</a:t>
            </a:r>
            <a:endParaRPr i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22" name="Google Shape;2222;p16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23" name="Google Shape;2223;p16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1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9" name="Google Shape;2229;p16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It is unlikely our model will perform perfectly. This means there 4 possible outcomes: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positive.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negative.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Infected person tests negative.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Healthy person tests positive.</a:t>
            </a:r>
            <a:endParaRPr sz="290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0" name="Google Shape;2230;p16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1" name="Google Shape;2231;p16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1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7" name="Google Shape;2237;p16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Based off these 4 possibilities, there are many error metrics we can calculate.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First, let’s start by visualizing these four possibilities as a matrix.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8" name="Google Shape;2238;p16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39" name="Google Shape;2239;p16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1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5" name="Google Shape;2245;p16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46" name="Google Shape;2246;p1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7" name="Google Shape;2247;p1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8" name="Google Shape;2248;p16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1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4" name="Google Shape;2254;p16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55" name="Google Shape;2255;p1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56" name="Google Shape;2256;p1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7" name="Google Shape;2257;p16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1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3" name="Google Shape;2263;p16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64" name="Google Shape;2264;p1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65" name="Google Shape;2265;p1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66" name="Google Shape;2266;p16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6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2" name="Google Shape;2272;p16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73" name="Google Shape;2273;p1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74" name="Google Shape;2274;p1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5" name="Google Shape;2275;p16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1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1" name="Google Shape;2281;p16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82" name="Google Shape;2282;p1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83" name="Google Shape;2283;p1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84" name="Google Shape;2284;p16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p1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0" name="Google Shape;2290;p17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91" name="Google Shape;2291;p1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92" name="Google Shape;2292;p1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3" name="Google Shape;2293;p17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b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</a:b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POSITIVE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FALSE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NEGATIVE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1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9" name="Google Shape;2299;p17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test group of 100 people: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0" name="Google Shape;2300;p17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01" name="Google Shape;2301;p17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2" name="Google Shape;2302;p17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One: The Logistic Function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77" name="Google Shape;177;p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78" name="Google Shape;178;p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p1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8" name="Google Shape;2308;p17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 are infected. 95 are healthy.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09" name="Google Shape;2309;p1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0" name="Google Shape;2310;p1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11" name="Google Shape;2311;p17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1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7" name="Google Shape;2317;p17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tested all of them with these results: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18" name="Google Shape;2318;p1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19" name="Google Shape;2319;p1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0" name="Google Shape;2320;p17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1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6" name="Google Shape;2326;p1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27" name="Google Shape;2327;p1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28" name="Google Shape;2328;p1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29" name="Google Shape;2329;p17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1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5" name="Google Shape;2335;p1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is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6" name="Google Shape;2336;p1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37" name="Google Shape;2337;p1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8" name="Google Shape;2338;p17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39" name="Google Shape;2339;p175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1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5" name="Google Shape;2345;p1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Calculating accuracy: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46" name="Google Shape;2346;p1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7" name="Google Shape;2347;p1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48" name="Google Shape;2348;p17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49" name="Google Shape;2349;p176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0" name="Google Shape;2350;p17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1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6" name="Google Shape;2356;p1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this a good value for accuracy?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57" name="Google Shape;2357;p1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58" name="Google Shape;2358;p1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59" name="Google Shape;2359;p17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60" name="Google Shape;2360;p177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1" name="Google Shape;2361;p17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p1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7" name="Google Shape;2367;p1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accuracy paradox...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68" name="Google Shape;2368;p1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69" name="Google Shape;2369;p1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70" name="Google Shape;2370;p17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  <p:sp>
        <p:nvSpPr>
          <p:cNvPr id="2371" name="Google Shape;2371;p178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 = (TP+TN)/Total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2" name="Google Shape;2372;p17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(4+93)/100 = 97%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1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8" name="Google Shape;2378;p1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79" name="Google Shape;2379;p1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0" name="Google Shape;2380;p1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81" name="Google Shape;2381;p17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1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7" name="Google Shape;2387;p1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88" name="Google Shape;2388;p1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89" name="Google Shape;2389;p1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0" name="Google Shape;2390;p18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1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6" name="Google Shape;2396;p1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we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always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report back “healthy”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97" name="Google Shape;2397;p1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98" name="Google Shape;2398;p1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99" name="Google Shape;2399;p18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00" name="Google Shape;2400;p18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(0+95)/100 = 95% Accuracy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1" name="Google Shape;2401;p181"/>
          <p:cNvSpPr txBox="1"/>
          <p:nvPr/>
        </p:nvSpPr>
        <p:spPr>
          <a:xfrm>
            <a:off x="6187900" y="1921775"/>
            <a:ext cx="28080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often is the model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95% accuracy for a model that always returns “healthy”!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works by transforming a Linear Regression into a classification model through the use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85" name="Google Shape;185;p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86" name="Google Shape;186;p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1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7" name="Google Shape;2407;p1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You may be thinking,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numbers here are arbitrary, we just happen to get good accuracy in this made up case. Real world data would reflect poor accuracy if a model always returned the same result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08" name="Google Shape;2408;p1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09" name="Google Shape;2409;p1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1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5" name="Google Shape;2415;p1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the accuracy paradox!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 classifier dealing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has to confront the issue of the accuracy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will always result in a distorted accuracy reflecting better performance than what is truly warranted.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16" name="Google Shape;2416;p1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17" name="Google Shape;2417;p1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3" name="Google Shape;2423;p1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classes are often found in real world data sets.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Medical conditions can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affect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small portions of the population.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Fraud is not common (e.g. Real vs. Fraud credit card usage).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24" name="Google Shape;2424;p1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25" name="Google Shape;2425;p1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1" name="Google Shape;2431;p1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a class is only a small percentage (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), then a classifier that always predicts the majority class will always have an accuracy of (1-n).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our previous example we saw infected were only 5% of the data.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Allowing the accuracy to be 95%.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32" name="Google Shape;2432;p1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33" name="Google Shape;2433;p1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1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9" name="Google Shape;2439;p1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means we shouldn’t solely rely on accuracy as a metric!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is where precision,recall, and f1-score will come in.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these other metrics in the next lecture.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0" name="Google Shape;2440;p1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1" name="Google Shape;2441;p1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87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7" name="Google Shape;2447;p1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48" name="Google Shape;2448;p1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449" name="Google Shape;2449;p187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Precision and Recall</a:t>
            </a:r>
            <a:endParaRPr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5" name="Google Shape;2455;p1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how to calculate accuracy and its associated paradox.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three more metrics that can help give a clearer picture of performance: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(a.k.a. sensitivity)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F1-Score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56" name="Google Shape;2456;p1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7" name="Google Shape;2457;p1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1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3" name="Google Shape;2463;p1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64" name="Google Shape;2464;p1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65" name="Google Shape;2465;p1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6" name="Google Shape;2466;p18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67" name="Google Shape;2467;p18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3" name="Google Shape;2473;p1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74" name="Google Shape;2474;p1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75" name="Google Shape;2475;p1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6" name="Google Shape;2476;p19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77" name="Google Shape;2477;p19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8" name="Google Shape;2478;p19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1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4" name="Google Shape;2484;p19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85" name="Google Shape;2485;p19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86" name="Google Shape;2486;p19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7" name="Google Shape;2487;p19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88" name="Google Shape;2488;p19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9" name="Google Shape;2489;p19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0" name="Google Shape;2490;p191"/>
          <p:cNvSpPr/>
          <p:nvPr/>
        </p:nvSpPr>
        <p:spPr>
          <a:xfrm>
            <a:off x="3278075" y="2306125"/>
            <a:ext cx="1370400" cy="1654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understanding the history and motivation behind the logistic function (a.k.a the sigmoid function):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94" name="Google Shape;194;p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95" name="Google Shape;195;p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4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1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6" name="Google Shape;2496;p19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begin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97" name="Google Shape;2497;p19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98" name="Google Shape;2498;p19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9" name="Google Shape;2499;p19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00" name="Google Shape;2500;p19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it actually is a positive case,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1" name="Google Shape;2501;p19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2" name="Google Shape;2502;p192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6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p1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8" name="Google Shape;2508;p19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with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09" name="Google Shape;2509;p19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10" name="Google Shape;2510;p19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11" name="Google Shape;2511;p19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12" name="Google Shape;2512;p19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3" name="Google Shape;2513;p19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0.8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7" name="Shape 2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8" name="Google Shape;2518;p1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9" name="Google Shape;2519;p19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20" name="Google Shape;2520;p1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21" name="Google Shape;2521;p1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2" name="Google Shape;2522;p19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3" name="Google Shape;2523;p19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4" name="Google Shape;2524;p19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Actual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1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0" name="Google Shape;2530;p19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recall 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31" name="Google Shape;2531;p1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32" name="Google Shape;2532;p1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33" name="Google Shape;2533;p195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34" name="Google Shape;2534;p195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5" name="Google Shape;2535;p195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1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1" name="Google Shape;2541;p19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recall of 0 alerts you the model isn’t catching cases!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42" name="Google Shape;2542;p1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43" name="Google Shape;2543;p1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44" name="Google Shape;2544;p196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5" name="Google Shape;2545;p196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How many relevant cases are found?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Actual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6" name="Google Shape;2546;p196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Recall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(0)/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 !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0" name="Shape 2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1" name="Google Shape;2551;p1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2" name="Google Shape;2552;p19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3" name="Google Shape;2553;p1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54" name="Google Shape;2554;p1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97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56" name="Google Shape;2556;p197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7" name="Google Shape;2557;p197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3" name="Google Shape;2563;p19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64" name="Google Shape;2564;p1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5" name="Google Shape;2565;p1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66" name="Google Shape;2566;p198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67" name="Google Shape;2567;p198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8" name="Google Shape;2568;p198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9" name="Google Shape;2569;p198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5" name="Google Shape;2575;p19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76" name="Google Shape;2576;p1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77" name="Google Shape;2577;p1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78" name="Google Shape;2578;p199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79" name="Google Shape;2579;p199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0" name="Google Shape;2580;p199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1" name="Google Shape;2581;p199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p2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7" name="Google Shape;2587;p20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88" name="Google Shape;2588;p2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89" name="Google Shape;2589;p2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90" name="Google Shape;2590;p200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1" name="Google Shape;2591;p200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2" name="Google Shape;2592;p200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3" name="Google Shape;2593;p200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9" name="Google Shape;2599;p2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00" name="Google Shape;2600;p2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01" name="Google Shape;2601;p2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02" name="Google Shape;2602;p201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03" name="Google Shape;2603;p201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4" name="Google Shape;2604;p201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(4)/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5" name="Google Shape;2605;p201"/>
          <p:cNvSpPr/>
          <p:nvPr/>
        </p:nvSpPr>
        <p:spPr>
          <a:xfrm>
            <a:off x="3278075" y="2858125"/>
            <a:ext cx="13704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3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now, we’re only referring to the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itself, not the logistic regression model!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04" name="Google Shape;204;p3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05" name="Google Shape;205;p3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2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1" name="Google Shape;2611;p2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Now let’s explore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12" name="Google Shape;2612;p2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13" name="Google Shape;2613;p2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4" name="Google Shape;2614;p202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5" name="Google Shape;2615;p202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6" name="Google Shape;2616;p202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0.666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2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2" name="Google Shape;2622;p2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23" name="Google Shape;2623;p2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24" name="Google Shape;2624;p2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25" name="Google Shape;2625;p203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6" name="Google Shape;2626;p203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7" name="Google Shape;2627;p203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</a:t>
            </a:r>
            <a:r>
              <a:rPr lang="en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Total Predicted Positives</a:t>
            </a: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3" name="Google Shape;2633;p2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What’s the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if we always classify as “healthy”?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34" name="Google Shape;2634;p2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35" name="Google Shape;2635;p2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36" name="Google Shape;2636;p204"/>
          <p:cNvGraphicFramePr/>
          <p:nvPr/>
        </p:nvGraphicFramePr>
        <p:xfrm>
          <a:off x="419700" y="19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414350"/>
                <a:gridCol w="1414350"/>
                <a:gridCol w="1414350"/>
                <a:gridCol w="1414350"/>
              </a:tblGrid>
              <a:tr h="394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40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INFECTED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54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HEALTHY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37" name="Google Shape;2637;p204"/>
          <p:cNvSpPr txBox="1"/>
          <p:nvPr/>
        </p:nvSpPr>
        <p:spPr>
          <a:xfrm>
            <a:off x="6187900" y="1921775"/>
            <a:ext cx="2956200" cy="30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Precision: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○"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When prediction is positive, how often is it correct?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(TP)/Total Predicted Positives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8" name="Google Shape;2638;p204"/>
          <p:cNvSpPr txBox="1"/>
          <p:nvPr/>
        </p:nvSpPr>
        <p:spPr>
          <a:xfrm>
            <a:off x="1844400" y="3995775"/>
            <a:ext cx="42711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Precision = 0/0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9" name="Google Shape;2639;p204"/>
          <p:cNvSpPr/>
          <p:nvPr/>
        </p:nvSpPr>
        <p:spPr>
          <a:xfrm>
            <a:off x="1844400" y="2858125"/>
            <a:ext cx="42327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2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5" name="Google Shape;2645;p2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 and Precision can help illuminate our performance specifically in regards to the relevant or positive case.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Depending on the model, there is typically a trade-off between precision and recall, which we will explore later on with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46" name="Google Shape;2646;p2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47" name="Google Shape;2647;p2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2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3" name="Google Shape;2653;p20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precision and recall are related to each other through the numerator (TP), we often also report the F1-Score, which is the harmonic mean of precision and recall.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54" name="Google Shape;2654;p2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55" name="Google Shape;2655;p2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6" name="Google Shape;2656;p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0" name="Shape 2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1" name="Google Shape;2661;p2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2" name="Google Shape;2662;p20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harmonic mean (instead of the normal mean) allows the entire harmonic mean to go to zero if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either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precision or recall ends up being zero.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3" name="Google Shape;2663;p2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64" name="Google Shape;2664;p2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5" name="Google Shape;2665;p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3243819"/>
            <a:ext cx="4373050" cy="10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0" name="Google Shape;2670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00" y="2305420"/>
            <a:ext cx="8684097" cy="2456630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20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2" name="Google Shape;2672;p20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a final note on the confusion matrix, there are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more metrics available: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73" name="Google Shape;2673;p20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4" name="Google Shape;2674;p20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8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p2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0" name="Google Shape;2680;p20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Finally, let’s explore a way to visualize the relationships between metrics such as precision and recall with curves.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1" name="Google Shape;2681;p2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2" name="Google Shape;2682;p2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6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p210"/>
          <p:cNvSpPr txBox="1"/>
          <p:nvPr>
            <p:ph type="ctrTitle"/>
          </p:nvPr>
        </p:nvSpPr>
        <p:spPr>
          <a:xfrm>
            <a:off x="311700" y="896975"/>
            <a:ext cx="8520600" cy="22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Performance Metrics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88" name="Google Shape;2688;p2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89" name="Google Shape;2689;p2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210"/>
          <p:cNvSpPr txBox="1"/>
          <p:nvPr>
            <p:ph idx="1" type="subTitle"/>
          </p:nvPr>
        </p:nvSpPr>
        <p:spPr>
          <a:xfrm>
            <a:off x="311700" y="2976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ROC Curves</a:t>
            </a:r>
            <a:endParaRPr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4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p2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6" name="Google Shape;2696;p2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During World War 2, Radar technology was developed to help detect incoming enemy aircraft.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97" name="Google Shape;2697;p2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98" name="Google Shape;2698;p2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9" name="Google Shape;2699;p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175" y="2594123"/>
            <a:ext cx="4046250" cy="22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" name="Google Shape;64;p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" name="Google Shape;65;p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12" name="Google Shape;212;p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13" name="Google Shape;213;p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p21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5" name="Google Shape;2705;p21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technology was so new, the US Army wanted to develop a methodology to evaluate radar operator performance.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06" name="Google Shape;2706;p21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07" name="Google Shape;2707;p21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775" y="2774750"/>
            <a:ext cx="3158350" cy="236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1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4" name="Google Shape;2714;p21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15" name="Google Shape;2715;p21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16" name="Google Shape;2716;p21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1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8" name="Google Shape;2718;p21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9" name="Google Shape;2719;p21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21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5" name="Google Shape;2725;p21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26" name="Google Shape;2726;p21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27" name="Google Shape;2727;p21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8" name="Google Shape;2728;p21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9" name="Google Shape;2729;p21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0" name="Google Shape;2730;p21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31" name="Google Shape;2731;p21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5" name="Shape 2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p2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7" name="Google Shape;2737;p2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They developed the Receiver Operator Characteristic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38" name="Google Shape;2738;p2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39" name="Google Shape;2739;p2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15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215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2" name="Google Shape;2742;p215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43" name="Google Shape;2743;p215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215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8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p2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0" name="Google Shape;2750;p2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51" name="Google Shape;2751;p2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52" name="Google Shape;2752;p2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53" name="Google Shape;2753;p216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4" name="Google Shape;2754;p216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5" name="Google Shape;2755;p216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756" name="Google Shape;2756;p216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57" name="Google Shape;2757;p216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2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3" name="Google Shape;2763;p2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can be a trade-off between True Positives and False Positives.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4" name="Google Shape;2764;p2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65" name="Google Shape;2765;p2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6" name="Google Shape;2766;p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350" y="2165600"/>
            <a:ext cx="3979376" cy="297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0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1" name="Google Shape;2771;p2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2" name="Google Shape;2772;p2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previous infection test.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73" name="Google Shape;2773;p2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4" name="Google Shape;2774;p2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5" name="Google Shape;2775;p21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6" name="Google Shape;2776;p21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7" name="Google Shape;2777;p21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8" name="Google Shape;2778;p21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9" name="Google Shape;2779;p21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0" name="Google Shape;2780;p21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1" name="Google Shape;2781;p21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21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3" name="Google Shape;2783;p21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4" name="Google Shape;2784;p21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1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1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1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1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9" name="Google Shape;2789;p21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0" name="Google Shape;2790;p21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1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2" name="Google Shape;2792;p21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1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7" name="Shape 2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8" name="Google Shape;2798;p2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99" name="Google Shape;2799;p2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 logistic regression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00" name="Google Shape;2800;p2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01" name="Google Shape;2801;p2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2" name="Google Shape;2802;p21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3" name="Google Shape;2803;p21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4" name="Google Shape;2804;p21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5" name="Google Shape;2805;p21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6" name="Google Shape;2806;p21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07" name="Google Shape;2807;p21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08" name="Google Shape;2808;p21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09" name="Google Shape;2809;p21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0" name="Google Shape;2810;p21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1" name="Google Shape;2811;p21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2" name="Google Shape;2812;p21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3" name="Google Shape;2813;p21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4" name="Google Shape;2814;p21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21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21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7" name="Google Shape;2817;p21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8" name="Google Shape;2818;p21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21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0" name="Google Shape;2820;p21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1" name="Google Shape;2821;p21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2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7" name="Google Shape;2827;p2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Given X we predict 0 or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28" name="Google Shape;2828;p2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29" name="Google Shape;2829;p2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0" name="Google Shape;2830;p220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1" name="Google Shape;2831;p220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2" name="Google Shape;2832;p220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3" name="Google Shape;2833;p220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4" name="Google Shape;2834;p220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5" name="Google Shape;2835;p220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36" name="Google Shape;2836;p220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37" name="Google Shape;2837;p220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8" name="Google Shape;2838;p220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9" name="Google Shape;2839;p220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220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220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220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220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220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5" name="Google Shape;2845;p220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220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7" name="Google Shape;2847;p220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8" name="Google Shape;2848;p220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9" name="Google Shape;2849;p220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220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220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220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220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4" name="Google Shape;2854;p220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5" name="Google Shape;2855;p220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6" name="Google Shape;2856;p220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220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2" name="Google Shape;2862;p221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863" name="Google Shape;2863;p2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4" name="Google Shape;2864;p22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Default is to choose 0.5 as cut-off.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65" name="Google Shape;2865;p2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66" name="Google Shape;2866;p2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7" name="Google Shape;2867;p22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8" name="Google Shape;2868;p22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69" name="Google Shape;2869;p22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0" name="Google Shape;2870;p22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1" name="Google Shape;2871;p22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2" name="Google Shape;2872;p22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73" name="Google Shape;2873;p22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74" name="Google Shape;2874;p22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22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6" name="Google Shape;2876;p22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22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8" name="Google Shape;2878;p22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22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0" name="Google Shape;2880;p22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22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22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22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4" name="Google Shape;2884;p22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22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6" name="Google Shape;2886;p22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22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8" name="Google Shape;2888;p22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22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22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1" name="Google Shape;2891;p22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92" name="Google Shape;2892;p22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3" name="Google Shape;2893;p221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4" name="Google Shape;2894;p22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5" name="Google Shape;2895;p22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22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1883: Logistic function was independently developed in chemistry as a model of autocatalysis by Wilhelm Ostwald.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23" name="Google Shape;223;p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24" name="Google Shape;224;p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0275" y="2486025"/>
            <a:ext cx="1797400" cy="239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0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1" name="Google Shape;2901;p222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02" name="Google Shape;2902;p22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3" name="Google Shape;2903;p22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many TP vs FP?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04" name="Google Shape;2904;p22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05" name="Google Shape;2905;p22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6" name="Google Shape;2906;p222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7" name="Google Shape;2907;p222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8" name="Google Shape;2908;p222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222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222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1" name="Google Shape;2911;p222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12" name="Google Shape;2912;p222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13" name="Google Shape;2913;p222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4" name="Google Shape;2914;p222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222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6" name="Google Shape;2916;p222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222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222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222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222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1" name="Google Shape;2921;p222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222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3" name="Google Shape;2923;p222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222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5" name="Google Shape;2925;p222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222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7" name="Google Shape;2927;p222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222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9" name="Google Shape;2929;p222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0" name="Google Shape;2930;p222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31" name="Google Shape;2931;p222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2" name="Google Shape;2932;p222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3" name="Google Shape;2933;p222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4" name="Google Shape;2934;p222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222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9" name="Shape 2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0" name="Google Shape;2940;p223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41" name="Google Shape;2941;p22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2" name="Google Shape;2942;p22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3" name="Google Shape;2943;p22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44" name="Google Shape;2944;p22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5" name="Google Shape;2945;p223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6" name="Google Shape;2946;p223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7" name="Google Shape;2947;p223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8" name="Google Shape;2948;p223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9" name="Google Shape;2949;p223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0" name="Google Shape;2950;p223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51" name="Google Shape;2951;p223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2" name="Google Shape;2952;p223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3" name="Google Shape;2953;p223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223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5" name="Google Shape;2955;p223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223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7" name="Google Shape;2957;p223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8" name="Google Shape;2958;p223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9" name="Google Shape;2959;p223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0" name="Google Shape;2960;p223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1" name="Google Shape;2961;p223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2" name="Google Shape;2962;p223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3" name="Google Shape;2963;p223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4" name="Google Shape;2964;p223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223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223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223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8" name="Google Shape;2968;p223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9" name="Google Shape;2969;p223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70" name="Google Shape;2970;p223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223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2" name="Google Shape;2972;p223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3" name="Google Shape;2973;p223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223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8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79" name="Google Shape;2979;p224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2980" name="Google Shape;2980;p22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1" name="Google Shape;2981;p22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82" name="Google Shape;2982;p22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83" name="Google Shape;2983;p22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84" name="Google Shape;2984;p224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5" name="Google Shape;2985;p224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6" name="Google Shape;2986;p224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7" name="Google Shape;2987;p224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88" name="Google Shape;2988;p224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9" name="Google Shape;2989;p224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90" name="Google Shape;2990;p224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91" name="Google Shape;2991;p224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2" name="Google Shape;2992;p224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3" name="Google Shape;2993;p224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4" name="Google Shape;2994;p224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5" name="Google Shape;2995;p224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6" name="Google Shape;2996;p224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7" name="Google Shape;2997;p224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8" name="Google Shape;2998;p224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9" name="Google Shape;2999;p224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224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1" name="Google Shape;3001;p224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224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3" name="Google Shape;3003;p224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224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5" name="Google Shape;3005;p224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224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7" name="Google Shape;3007;p224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08" name="Google Shape;3008;p224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09" name="Google Shape;3009;p224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0" name="Google Shape;3010;p224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1" name="Google Shape;3011;p224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2" name="Google Shape;3012;p224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3" name="Google Shape;3013;p224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224"/>
          <p:cNvSpPr/>
          <p:nvPr/>
        </p:nvSpPr>
        <p:spPr>
          <a:xfrm rot="1933327">
            <a:off x="4748768" y="24600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5" name="Google Shape;3015;p224"/>
          <p:cNvSpPr/>
          <p:nvPr/>
        </p:nvSpPr>
        <p:spPr>
          <a:xfrm rot="1933327">
            <a:off x="5739818" y="19906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6" name="Google Shape;3016;p224"/>
          <p:cNvSpPr/>
          <p:nvPr/>
        </p:nvSpPr>
        <p:spPr>
          <a:xfrm rot="1933327">
            <a:off x="6414693" y="18979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7" name="Google Shape;3017;p224"/>
          <p:cNvSpPr/>
          <p:nvPr/>
        </p:nvSpPr>
        <p:spPr>
          <a:xfrm>
            <a:off x="748575" y="1225500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1" name="Shape 3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2" name="Google Shape;3022;p225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23" name="Google Shape;3023;p22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4" name="Google Shape;3024;p22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25" name="Google Shape;3025;p22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26" name="Google Shape;3026;p22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7" name="Google Shape;3027;p225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8" name="Google Shape;3028;p225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9" name="Google Shape;3029;p225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0" name="Google Shape;3030;p225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1" name="Google Shape;3031;p225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2" name="Google Shape;3032;p225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33" name="Google Shape;3033;p225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34" name="Google Shape;3034;p225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225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6" name="Google Shape;3036;p225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225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8" name="Google Shape;3038;p225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225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0" name="Google Shape;3040;p225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225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2" name="Google Shape;3042;p225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225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4" name="Google Shape;3044;p225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225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6" name="Google Shape;3046;p225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225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8" name="Google Shape;3048;p225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9" name="Google Shape;3049;p225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0" name="Google Shape;3050;p225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1" name="Google Shape;3051;p225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52" name="Google Shape;3052;p225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3" name="Google Shape;3053;p225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4" name="Google Shape;3054;p225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5" name="Google Shape;3055;p225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6" name="Google Shape;3056;p225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225"/>
          <p:cNvSpPr/>
          <p:nvPr/>
        </p:nvSpPr>
        <p:spPr>
          <a:xfrm rot="1933327">
            <a:off x="2615018" y="38002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225"/>
          <p:cNvSpPr/>
          <p:nvPr/>
        </p:nvSpPr>
        <p:spPr>
          <a:xfrm rot="1933327">
            <a:off x="3064818" y="36740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225"/>
          <p:cNvSpPr/>
          <p:nvPr/>
        </p:nvSpPr>
        <p:spPr>
          <a:xfrm rot="1933327">
            <a:off x="3434668" y="344547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0" name="Google Shape;3060;p225"/>
          <p:cNvSpPr/>
          <p:nvPr/>
        </p:nvSpPr>
        <p:spPr>
          <a:xfrm>
            <a:off x="447352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4" name="Shape 3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5" name="Google Shape;3065;p226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066" name="Google Shape;3066;p22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7" name="Google Shape;3067;p22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68" name="Google Shape;3068;p22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9" name="Google Shape;3069;p22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0" name="Google Shape;3070;p226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1" name="Google Shape;3071;p226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2" name="Google Shape;3072;p226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3" name="Google Shape;3073;p226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4" name="Google Shape;3074;p226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5" name="Google Shape;3075;p226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76" name="Google Shape;3076;p226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077" name="Google Shape;3077;p226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8" name="Google Shape;3078;p226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9" name="Google Shape;3079;p226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0" name="Google Shape;3080;p226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1" name="Google Shape;3081;p226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2" name="Google Shape;3082;p226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3" name="Google Shape;3083;p226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4" name="Google Shape;3084;p226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226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226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226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226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9" name="Google Shape;3089;p226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0" name="Google Shape;3090;p226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226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226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226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4" name="Google Shape;3094;p226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95" name="Google Shape;3095;p226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6" name="Google Shape;3096;p226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7" name="Google Shape;3097;p226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8" name="Google Shape;3098;p226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226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0" name="Google Shape;3100;p226"/>
          <p:cNvSpPr/>
          <p:nvPr/>
        </p:nvSpPr>
        <p:spPr>
          <a:xfrm rot="1933327">
            <a:off x="4266968" y="28176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226"/>
          <p:cNvSpPr/>
          <p:nvPr/>
        </p:nvSpPr>
        <p:spPr>
          <a:xfrm>
            <a:off x="2010450" y="120857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06" name="Google Shape;3106;p227"/>
          <p:cNvCxnSpPr/>
          <p:nvPr/>
        </p:nvCxnSpPr>
        <p:spPr>
          <a:xfrm>
            <a:off x="2155725" y="3219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07" name="Google Shape;3107;p22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8" name="Google Shape;3108;p22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1    FN:1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09" name="Google Shape;3109;p22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10" name="Google Shape;3110;p22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1" name="Google Shape;3111;p227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2" name="Google Shape;3112;p227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3" name="Google Shape;3113;p227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4" name="Google Shape;3114;p227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5" name="Google Shape;3115;p227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6" name="Google Shape;3116;p227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17" name="Google Shape;3117;p227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18" name="Google Shape;3118;p227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227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0" name="Google Shape;3120;p227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1" name="Google Shape;3121;p227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2" name="Google Shape;3122;p227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3" name="Google Shape;3123;p227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227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5" name="Google Shape;3125;p227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6" name="Google Shape;3126;p227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7" name="Google Shape;3127;p227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8" name="Google Shape;3128;p227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9" name="Google Shape;3129;p227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0" name="Google Shape;3130;p227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227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227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227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227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5" name="Google Shape;3135;p227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36" name="Google Shape;3136;p227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7" name="Google Shape;3137;p227"/>
          <p:cNvSpPr txBox="1"/>
          <p:nvPr/>
        </p:nvSpPr>
        <p:spPr>
          <a:xfrm>
            <a:off x="8060725" y="2990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0.5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8" name="Google Shape;3138;p227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9" name="Google Shape;3139;p227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227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1" name="Google Shape;3141;p227"/>
          <p:cNvSpPr/>
          <p:nvPr/>
        </p:nvSpPr>
        <p:spPr>
          <a:xfrm rot="1933327">
            <a:off x="3916468" y="31325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2" name="Google Shape;3142;p227"/>
          <p:cNvSpPr/>
          <p:nvPr/>
        </p:nvSpPr>
        <p:spPr>
          <a:xfrm>
            <a:off x="3237375" y="1184425"/>
            <a:ext cx="1128900" cy="5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7" name="Google Shape;3147;p228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48" name="Google Shape;3148;p22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9" name="Google Shape;3149;p228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lowered the cut-off?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0" name="Google Shape;3150;p22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51" name="Google Shape;3151;p22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2" name="Google Shape;3152;p228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3" name="Google Shape;3153;p228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4" name="Google Shape;3154;p228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5" name="Google Shape;3155;p228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6" name="Google Shape;3156;p228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7" name="Google Shape;3157;p228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58" name="Google Shape;3158;p228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59" name="Google Shape;3159;p228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0" name="Google Shape;3160;p228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1" name="Google Shape;3161;p228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228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3" name="Google Shape;3163;p228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4" name="Google Shape;3164;p228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228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6" name="Google Shape;3166;p228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7" name="Google Shape;3167;p228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8" name="Google Shape;3168;p228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9" name="Google Shape;3169;p228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228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228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228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3" name="Google Shape;3173;p228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4" name="Google Shape;3174;p228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5" name="Google Shape;3175;p228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6" name="Google Shape;3176;p228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77" name="Google Shape;3177;p228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8" name="Google Shape;3178;p228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79" name="Google Shape;3179;p228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0" name="Google Shape;3180;p228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228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6" name="Google Shape;3186;p229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187" name="Google Shape;3187;p22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88" name="Google Shape;3188;p229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89" name="Google Shape;3189;p22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90" name="Google Shape;3190;p22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1" name="Google Shape;3191;p229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2" name="Google Shape;3192;p229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3" name="Google Shape;3193;p229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229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229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6" name="Google Shape;3196;p229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97" name="Google Shape;3197;p229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198" name="Google Shape;3198;p229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9" name="Google Shape;3199;p229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0" name="Google Shape;3200;p229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1" name="Google Shape;3201;p229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2" name="Google Shape;3202;p229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229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4" name="Google Shape;3204;p229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5" name="Google Shape;3205;p229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6" name="Google Shape;3206;p229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7" name="Google Shape;3207;p229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8" name="Google Shape;3208;p229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9" name="Google Shape;3209;p229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229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229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229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229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4" name="Google Shape;3214;p229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5" name="Google Shape;3215;p229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16" name="Google Shape;3216;p229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7" name="Google Shape;3217;p229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8" name="Google Shape;3218;p229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9" name="Google Shape;3219;p229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0" name="Google Shape;3220;p229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1" name="Google Shape;3221;p229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229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3" name="Google Shape;3223;p229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23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9" name="Google Shape;3229;p23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certain situations, we gladly accept more false positives to reduce false negatives.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dangerous virus test, we would much rather produce false positives and later do more stringent examination than accidentally release a false negative!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0" name="Google Shape;3230;p23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31" name="Google Shape;3231;p23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6" name="Google Shape;3236;p231"/>
          <p:cNvCxnSpPr/>
          <p:nvPr/>
        </p:nvCxnSpPr>
        <p:spPr>
          <a:xfrm>
            <a:off x="2155725" y="3600475"/>
            <a:ext cx="5957700" cy="0"/>
          </a:xfrm>
          <a:prstGeom prst="straightConnector1">
            <a:avLst/>
          </a:prstGeom>
          <a:noFill/>
          <a:ln cap="flat" cmpd="sng" w="38100">
            <a:solidFill>
              <a:srgbClr val="E69138"/>
            </a:solidFill>
            <a:prstDash val="dashDot"/>
            <a:round/>
            <a:headEnd len="med" w="med" type="none"/>
            <a:tailEnd len="med" w="med" type="none"/>
          </a:ln>
        </p:spPr>
      </p:cxnSp>
      <p:sp>
        <p:nvSpPr>
          <p:cNvPr id="3237" name="Google Shape;3237;p23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8" name="Google Shape;3238;p231"/>
          <p:cNvSpPr txBox="1"/>
          <p:nvPr>
            <p:ph idx="1" type="body"/>
          </p:nvPr>
        </p:nvSpPr>
        <p:spPr>
          <a:xfrm>
            <a:off x="311700" y="1152475"/>
            <a:ext cx="8684100" cy="13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TP: 3    FP: 2    FN:0    TN:3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39" name="Google Shape;3239;p23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40" name="Google Shape;3240;p23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1" name="Google Shape;3241;p231"/>
          <p:cNvCxnSpPr/>
          <p:nvPr/>
        </p:nvCxnSpPr>
        <p:spPr>
          <a:xfrm>
            <a:off x="2155725" y="2032925"/>
            <a:ext cx="0" cy="239790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2" name="Google Shape;3242;p231"/>
          <p:cNvCxnSpPr/>
          <p:nvPr/>
        </p:nvCxnSpPr>
        <p:spPr>
          <a:xfrm rot="10800000">
            <a:off x="2155725" y="4430825"/>
            <a:ext cx="5838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3" name="Google Shape;3243;p231"/>
          <p:cNvCxnSpPr/>
          <p:nvPr/>
        </p:nvCxnSpPr>
        <p:spPr>
          <a:xfrm rot="10800000">
            <a:off x="1931625" y="219057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4" name="Google Shape;3244;p231"/>
          <p:cNvCxnSpPr/>
          <p:nvPr/>
        </p:nvCxnSpPr>
        <p:spPr>
          <a:xfrm rot="10800000">
            <a:off x="1931625" y="42348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5" name="Google Shape;3245;p231"/>
          <p:cNvSpPr txBox="1"/>
          <p:nvPr/>
        </p:nvSpPr>
        <p:spPr>
          <a:xfrm>
            <a:off x="1608200" y="400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6" name="Google Shape;3246;p231"/>
          <p:cNvSpPr txBox="1"/>
          <p:nvPr/>
        </p:nvSpPr>
        <p:spPr>
          <a:xfrm>
            <a:off x="1608200" y="1975988"/>
            <a:ext cx="320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47" name="Google Shape;3247;p231"/>
          <p:cNvCxnSpPr/>
          <p:nvPr/>
        </p:nvCxnSpPr>
        <p:spPr>
          <a:xfrm flipH="1" rot="10800000">
            <a:off x="2180625" y="2190600"/>
            <a:ext cx="5020200" cy="2066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41B4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48" name="Google Shape;3248;p231"/>
          <p:cNvSpPr/>
          <p:nvPr/>
        </p:nvSpPr>
        <p:spPr>
          <a:xfrm>
            <a:off x="38899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9" name="Google Shape;3249;p231"/>
          <p:cNvSpPr/>
          <p:nvPr/>
        </p:nvSpPr>
        <p:spPr>
          <a:xfrm>
            <a:off x="35030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0" name="Google Shape;3250;p231"/>
          <p:cNvSpPr/>
          <p:nvPr/>
        </p:nvSpPr>
        <p:spPr>
          <a:xfrm>
            <a:off x="303827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1" name="Google Shape;3251;p231"/>
          <p:cNvSpPr/>
          <p:nvPr/>
        </p:nvSpPr>
        <p:spPr>
          <a:xfrm>
            <a:off x="52371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2" name="Google Shape;3252;p231"/>
          <p:cNvSpPr/>
          <p:nvPr/>
        </p:nvSpPr>
        <p:spPr>
          <a:xfrm>
            <a:off x="4366275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3" name="Google Shape;3253;p231"/>
          <p:cNvSpPr/>
          <p:nvPr/>
        </p:nvSpPr>
        <p:spPr>
          <a:xfrm>
            <a:off x="618650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4" name="Google Shape;3254;p231"/>
          <p:cNvSpPr/>
          <p:nvPr/>
        </p:nvSpPr>
        <p:spPr>
          <a:xfrm>
            <a:off x="6869950" y="435207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231"/>
          <p:cNvSpPr/>
          <p:nvPr/>
        </p:nvSpPr>
        <p:spPr>
          <a:xfrm>
            <a:off x="4801725" y="4352075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231"/>
          <p:cNvSpPr/>
          <p:nvPr/>
        </p:nvSpPr>
        <p:spPr>
          <a:xfrm>
            <a:off x="3038275" y="4047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231"/>
          <p:cNvSpPr/>
          <p:nvPr/>
        </p:nvSpPr>
        <p:spPr>
          <a:xfrm>
            <a:off x="3503025" y="38948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231"/>
          <p:cNvSpPr/>
          <p:nvPr/>
        </p:nvSpPr>
        <p:spPr>
          <a:xfrm>
            <a:off x="3884025" y="36662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9" name="Google Shape;3259;p231"/>
          <p:cNvSpPr/>
          <p:nvPr/>
        </p:nvSpPr>
        <p:spPr>
          <a:xfrm>
            <a:off x="4722225" y="3056675"/>
            <a:ext cx="157500" cy="157500"/>
          </a:xfrm>
          <a:prstGeom prst="ellipse">
            <a:avLst/>
          </a:prstGeom>
          <a:solidFill>
            <a:srgbClr val="DE2222">
              <a:alpha val="52249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0" name="Google Shape;3260;p231"/>
          <p:cNvSpPr/>
          <p:nvPr/>
        </p:nvSpPr>
        <p:spPr>
          <a:xfrm>
            <a:off x="4366275" y="3361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231"/>
          <p:cNvSpPr/>
          <p:nvPr/>
        </p:nvSpPr>
        <p:spPr>
          <a:xfrm>
            <a:off x="5204475" y="26756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2" name="Google Shape;3262;p231"/>
          <p:cNvSpPr/>
          <p:nvPr/>
        </p:nvSpPr>
        <p:spPr>
          <a:xfrm>
            <a:off x="6195075" y="221847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3" name="Google Shape;3263;p231"/>
          <p:cNvSpPr/>
          <p:nvPr/>
        </p:nvSpPr>
        <p:spPr>
          <a:xfrm>
            <a:off x="6869950" y="2111825"/>
            <a:ext cx="157500" cy="157500"/>
          </a:xfrm>
          <a:prstGeom prst="ellipse">
            <a:avLst/>
          </a:prstGeom>
          <a:solidFill>
            <a:srgbClr val="3D85C6">
              <a:alpha val="49440"/>
            </a:srgbClr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4" name="Google Shape;3264;p231"/>
          <p:cNvSpPr txBox="1"/>
          <p:nvPr/>
        </p:nvSpPr>
        <p:spPr>
          <a:xfrm>
            <a:off x="89625" y="2771400"/>
            <a:ext cx="16845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Infection Test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0-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1 -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5" name="Google Shape;3265;p231"/>
          <p:cNvSpPr txBox="1"/>
          <p:nvPr/>
        </p:nvSpPr>
        <p:spPr>
          <a:xfrm>
            <a:off x="4158525" y="4722875"/>
            <a:ext cx="14439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RNA Level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66" name="Google Shape;3266;p231"/>
          <p:cNvCxnSpPr/>
          <p:nvPr/>
        </p:nvCxnSpPr>
        <p:spPr>
          <a:xfrm rot="10800000">
            <a:off x="1931625" y="3244250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7" name="Google Shape;3267;p231"/>
          <p:cNvSpPr txBox="1"/>
          <p:nvPr/>
        </p:nvSpPr>
        <p:spPr>
          <a:xfrm>
            <a:off x="8060725" y="3371988"/>
            <a:ext cx="5724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0.4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8" name="Google Shape;3268;p231"/>
          <p:cNvSpPr txBox="1"/>
          <p:nvPr/>
        </p:nvSpPr>
        <p:spPr>
          <a:xfrm>
            <a:off x="7311300" y="1106625"/>
            <a:ext cx="1684500" cy="8595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Actual Status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Negative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      Positive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9" name="Google Shape;3269;p231"/>
          <p:cNvSpPr/>
          <p:nvPr/>
        </p:nvSpPr>
        <p:spPr>
          <a:xfrm>
            <a:off x="7542050" y="1695825"/>
            <a:ext cx="157500" cy="157500"/>
          </a:xfrm>
          <a:prstGeom prst="ellipse">
            <a:avLst/>
          </a:prstGeom>
          <a:solidFill>
            <a:srgbClr val="3D85C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0" name="Google Shape;3270;p231"/>
          <p:cNvSpPr/>
          <p:nvPr/>
        </p:nvSpPr>
        <p:spPr>
          <a:xfrm>
            <a:off x="7542050" y="1450950"/>
            <a:ext cx="157500" cy="157500"/>
          </a:xfrm>
          <a:prstGeom prst="ellipse">
            <a:avLst/>
          </a:prstGeom>
          <a:solidFill>
            <a:srgbClr val="E06666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1" name="Google Shape;3271;p231"/>
          <p:cNvSpPr/>
          <p:nvPr/>
        </p:nvSpPr>
        <p:spPr>
          <a:xfrm>
            <a:off x="2118975" y="1171175"/>
            <a:ext cx="2288100" cy="61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2" name="Google Shape;3272;p231"/>
          <p:cNvSpPr/>
          <p:nvPr/>
        </p:nvSpPr>
        <p:spPr>
          <a:xfrm rot="1933327">
            <a:off x="3910568" y="3111947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3" name="Google Shape;3273;p231"/>
          <p:cNvSpPr/>
          <p:nvPr/>
        </p:nvSpPr>
        <p:spPr>
          <a:xfrm rot="1933327">
            <a:off x="4292393" y="2806922"/>
            <a:ext cx="428730" cy="22339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Under guidance of Adolphe Quetelet, Pierre François Verhulst developed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33" name="Google Shape;233;p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34" name="Google Shape;234;p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722" y="2686922"/>
            <a:ext cx="3978050" cy="19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7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p23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9" name="Google Shape;3279;p23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Chart the True vs. False positives for various cut-offs for the ROC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80" name="Google Shape;3280;p23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81" name="Google Shape;3281;p23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2" name="Google Shape;3282;p232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3" name="Google Shape;3283;p232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4" name="Google Shape;3284;p232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85" name="Google Shape;3285;p232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286" name="Google Shape;3286;p232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7" name="Google Shape;3287;p232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8" name="Google Shape;3288;p232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9" name="Google Shape;3289;p232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0" name="Google Shape;3290;p232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23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6" name="Google Shape;3296;p23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By changing the cut-off limit, we can adjust our True vs. False Positives!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97" name="Google Shape;3297;p23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98" name="Google Shape;3298;p23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299" name="Google Shape;3299;p233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0" name="Google Shape;3300;p233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1" name="Google Shape;3301;p233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02" name="Google Shape;3302;p233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03" name="Google Shape;3303;p233"/>
          <p:cNvCxnSpPr/>
          <p:nvPr/>
        </p:nvCxnSpPr>
        <p:spPr>
          <a:xfrm flipH="1" rot="10800000">
            <a:off x="3290150" y="2281900"/>
            <a:ext cx="3242100" cy="2439000"/>
          </a:xfrm>
          <a:prstGeom prst="curvedConnector3">
            <a:avLst>
              <a:gd fmla="val 8938" name="adj1"/>
            </a:avLst>
          </a:prstGeom>
          <a:noFill/>
          <a:ln cap="flat" cmpd="sng" w="2857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04" name="Google Shape;3304;p233"/>
          <p:cNvSpPr/>
          <p:nvPr/>
        </p:nvSpPr>
        <p:spPr>
          <a:xfrm>
            <a:off x="3374675" y="37851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233"/>
          <p:cNvSpPr/>
          <p:nvPr/>
        </p:nvSpPr>
        <p:spPr>
          <a:xfrm>
            <a:off x="3581425" y="338822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233"/>
          <p:cNvSpPr/>
          <p:nvPr/>
        </p:nvSpPr>
        <p:spPr>
          <a:xfrm>
            <a:off x="3963225" y="29912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7" name="Google Shape;3307;p233"/>
          <p:cNvSpPr/>
          <p:nvPr/>
        </p:nvSpPr>
        <p:spPr>
          <a:xfrm>
            <a:off x="4405400" y="27210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8" name="Google Shape;3308;p233"/>
          <p:cNvSpPr/>
          <p:nvPr/>
        </p:nvSpPr>
        <p:spPr>
          <a:xfrm>
            <a:off x="4975100" y="2462975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2" name="Shape 3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3" name="Google Shape;3313;p234"/>
          <p:cNvSpPr/>
          <p:nvPr/>
        </p:nvSpPr>
        <p:spPr>
          <a:xfrm>
            <a:off x="3322425" y="2275950"/>
            <a:ext cx="3229800" cy="2439000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4" name="Google Shape;3314;p234"/>
          <p:cNvCxnSpPr/>
          <p:nvPr/>
        </p:nvCxnSpPr>
        <p:spPr>
          <a:xfrm flipH="1" rot="10800000">
            <a:off x="3338450" y="2287850"/>
            <a:ext cx="3193500" cy="2421000"/>
          </a:xfrm>
          <a:prstGeom prst="bentConnector3">
            <a:avLst>
              <a:gd fmla="val -568" name="adj1"/>
            </a:avLst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5" name="Google Shape;3315;p23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6" name="Google Shape;3316;p23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perfect model would have a zero FPR.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Random guessing is the red line.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17" name="Google Shape;3317;p23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18" name="Google Shape;3318;p23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9" name="Google Shape;3319;p234"/>
          <p:cNvSpPr txBox="1"/>
          <p:nvPr/>
        </p:nvSpPr>
        <p:spPr>
          <a:xfrm>
            <a:off x="3760100" y="4742975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False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0" name="Google Shape;3320;p234"/>
          <p:cNvSpPr txBox="1"/>
          <p:nvPr/>
        </p:nvSpPr>
        <p:spPr>
          <a:xfrm rot="-5400000">
            <a:off x="1690900" y="3324450"/>
            <a:ext cx="25266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True Positive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321" name="Google Shape;3321;p234"/>
          <p:cNvCxnSpPr/>
          <p:nvPr/>
        </p:nvCxnSpPr>
        <p:spPr>
          <a:xfrm flipH="1" rot="10800000">
            <a:off x="3326375" y="2275850"/>
            <a:ext cx="3211800" cy="2433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22" name="Google Shape;3322;p234"/>
          <p:cNvSpPr/>
          <p:nvPr/>
        </p:nvSpPr>
        <p:spPr>
          <a:xfrm>
            <a:off x="3290150" y="33565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3" name="Google Shape;3323;p234"/>
          <p:cNvSpPr/>
          <p:nvPr/>
        </p:nvSpPr>
        <p:spPr>
          <a:xfrm>
            <a:off x="3290150" y="268190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4" name="Google Shape;3324;p234"/>
          <p:cNvSpPr/>
          <p:nvPr/>
        </p:nvSpPr>
        <p:spPr>
          <a:xfrm>
            <a:off x="38726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5" name="Google Shape;3325;p234"/>
          <p:cNvSpPr/>
          <p:nvPr/>
        </p:nvSpPr>
        <p:spPr>
          <a:xfrm>
            <a:off x="45502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6" name="Google Shape;3326;p234"/>
          <p:cNvSpPr/>
          <p:nvPr/>
        </p:nvSpPr>
        <p:spPr>
          <a:xfrm>
            <a:off x="5227875" y="2232150"/>
            <a:ext cx="96600" cy="96600"/>
          </a:xfrm>
          <a:prstGeom prst="ellipse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0" name="Shape 3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1" name="Google Shape;3331;p2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2" name="Google Shape;3332;p235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Realistically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with smaller data sets the ROC curves are not as smooth.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3" name="Google Shape;3333;p2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34" name="Google Shape;3334;p2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5" name="Google Shape;3335;p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9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p2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41" name="Google Shape;3341;p236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AUC - Area Under the Curve , allows us to compare ROCs for different models.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42" name="Google Shape;3342;p2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3" name="Google Shape;3343;p2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4" name="Google Shape;3344;p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675" y="2412125"/>
            <a:ext cx="3676650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5" name="Google Shape;3345;p236"/>
          <p:cNvSpPr/>
          <p:nvPr/>
        </p:nvSpPr>
        <p:spPr>
          <a:xfrm>
            <a:off x="4280225" y="4304350"/>
            <a:ext cx="2064600" cy="217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9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p2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51" name="Google Shape;3351;p237"/>
          <p:cNvSpPr txBox="1"/>
          <p:nvPr>
            <p:ph idx="1" type="body"/>
          </p:nvPr>
        </p:nvSpPr>
        <p:spPr>
          <a:xfrm>
            <a:off x="311700" y="1152475"/>
            <a:ext cx="8684100" cy="21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Can also create precision vs. recall curves: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52" name="Google Shape;3352;p2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53" name="Google Shape;3353;p2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4" name="Google Shape;3354;p2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525" y="2211400"/>
            <a:ext cx="37909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38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with Scikit-Learn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0" name="Google Shape;3360;p2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1" name="Google Shape;3361;p2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62" name="Google Shape;3362;p238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Three: Performance Metrics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6" name="Shape 3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7" name="Google Shape;3367;p239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68" name="Google Shape;3368;p2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69" name="Google Shape;3369;p2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0" name="Google Shape;3370;p239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One: Data and Model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240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Multi-Class Problems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76" name="Google Shape;3376;p2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77" name="Google Shape;3377;p2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3378" name="Google Shape;3378;p240"/>
          <p:cNvSpPr txBox="1"/>
          <p:nvPr>
            <p:ph idx="1" type="subTitle"/>
          </p:nvPr>
        </p:nvSpPr>
        <p:spPr>
          <a:xfrm>
            <a:off x="311700" y="2910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Two: Training and Performance Evaluation </a:t>
            </a:r>
            <a:endParaRPr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2" name="Shape 3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3" name="Google Shape;3383;p241"/>
          <p:cNvSpPr txBox="1"/>
          <p:nvPr>
            <p:ph type="ctrTitle"/>
          </p:nvPr>
        </p:nvSpPr>
        <p:spPr>
          <a:xfrm>
            <a:off x="311708" y="8969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84" name="Google Shape;3384;p2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85" name="Google Shape;3385;p2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1830-1850: Developed for the purposes of modeling population growth.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44" name="Google Shape;244;p3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45" name="Google Shape;245;p3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9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242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Exercise Solutions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91" name="Google Shape;3391;p2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92" name="Google Shape;3392;p2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55" name="Google Shape;255;p3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56" name="Google Shape;256;p3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9225" y="2457550"/>
            <a:ext cx="1568775" cy="242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6375" y="2457544"/>
            <a:ext cx="1423250" cy="229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 rotWithShape="1">
          <a:blip r:embed="rId6">
            <a:alphaModFix/>
          </a:blip>
          <a:srcRect b="6253" l="3099" r="3529" t="5038"/>
          <a:stretch/>
        </p:blipFill>
        <p:spPr>
          <a:xfrm rot="2">
            <a:off x="3354475" y="2223901"/>
            <a:ext cx="2474276" cy="289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37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Why the need for a logistic function versus a logarithmic function?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66" name="Google Shape;266;p3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67" name="Google Shape;267;p3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311700" y="9238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Note: There is a “family” of logistic functions.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76" name="Google Shape;276;p3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77" name="Google Shape;277;p3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625" y="2124000"/>
            <a:ext cx="5201850" cy="26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84" name="Google Shape;284;p3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85" name="Google Shape;285;p3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the “leveling off” behavior of the curve.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294" name="Google Shape;294;p4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295" name="Google Shape;295;p4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notice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any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value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will have an output range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4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05" name="Google Shape;305;p4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06" name="Google Shape;306;p4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713" y="2749946"/>
            <a:ext cx="4586074" cy="237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6775" y="3380075"/>
            <a:ext cx="1527349" cy="7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We’ve explored how to use Linear Regression and its many variations to predict a continuous label.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can we predict a categorical label?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" name="Google Shape;72;p1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" name="Google Shape;73;p1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15" name="Google Shape;315;p4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16" name="Google Shape;316;p4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575" y="2368100"/>
            <a:ext cx="3826850" cy="267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Many natural real world systems have a “carrying capacity” or a natural limiting factor.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24" name="Google Shape;324;p4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25" name="Google Shape;325;p4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7625" y="2300075"/>
            <a:ext cx="3632250" cy="271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4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1940s: Using the logistic function for statistical modeling was developed by Joseph Berkson.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33" name="Google Shape;333;p4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34" name="Google Shape;334;p4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1944: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“Application of the logistic function to bio-assay”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Journal of the American Statistical Association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44" name="Google Shape;344;p4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45" name="Google Shape;345;p4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273" y="2475150"/>
            <a:ext cx="1853400" cy="24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1350" y="2706987"/>
            <a:ext cx="3752987" cy="19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4327" y="3222652"/>
            <a:ext cx="1249898" cy="60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Quirky fact: Berkson was a prominent opponent of the idea that cigarette smoking causes cancer.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55" name="Google Shape;355;p4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56" name="Google Shape;356;p4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37" y="2573300"/>
            <a:ext cx="3652375" cy="24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Life magazine, Berkson: “</a:t>
            </a:r>
            <a:r>
              <a:rPr i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...very doubtful that smoking causes cancer of the lung.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64" name="Google Shape;364;p4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65" name="Google Shape;365;p4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562" y="2118975"/>
            <a:ext cx="2620867" cy="297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7"/>
          <p:cNvSpPr/>
          <p:nvPr/>
        </p:nvSpPr>
        <p:spPr>
          <a:xfrm>
            <a:off x="4551875" y="2348375"/>
            <a:ext cx="1330500" cy="1871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While we now know smoking is clearly bad for you, we still haven’t learned how to convert a linear regression to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continue on by seeing how a linear regression is unable to solve classification problems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effectively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and how the logistic function can fix this!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74" name="Google Shape;374;p4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75" name="Google Shape;375;p4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9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49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Linear to Logistic Intuition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82" name="Google Shape;382;p4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83" name="Google Shape;383;p4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5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explore how to convert a Linear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regression task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into a Logistic Regression model used for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task.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 dataset with a single feature (previous year’s income) and a single target label (loan default)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0" name="Google Shape;390;p5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1" name="Google Shape;391;p5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5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Our data set: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398" name="Google Shape;398;p5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399" name="Google Shape;399;p5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0" name="Google Shape;400;p51"/>
          <p:cNvGraphicFramePr/>
          <p:nvPr/>
        </p:nvGraphicFramePr>
        <p:xfrm>
          <a:off x="3501425" y="126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{7A9244D7-CBDA-4D8F-BDDB-889D86D9DAC2}</a:tableStyleId>
              </a:tblPr>
              <a:tblGrid>
                <a:gridCol w="1380925"/>
                <a:gridCol w="1380925"/>
              </a:tblGrid>
              <a:tr h="36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Income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Loan Paid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FCE5CD"/>
                    </a:solidFill>
                  </a:tcPr>
                </a:tc>
              </a:tr>
              <a:tr h="1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6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Don’t be confused by the use of the term “regression” in its name!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is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algorithm designed to predict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categorical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target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" name="Google Shape;80;p1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" name="Google Shape;81;p1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6" name="Google Shape;406;p5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begin by plotting income versus default: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07" name="Google Shape;407;p5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08" name="Google Shape;408;p5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Notice that people with negative income tend to default on their loans.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16" name="Google Shape;416;p5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17" name="Google Shape;417;p5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5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if we had to predict default status given someone’s income?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25" name="Google Shape;425;p5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26" name="Google Shape;426;p5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4" name="Google Shape;434;p5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Fitting a Linear Regression would not work (recall Anscombe’s quartet):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35" name="Google Shape;435;p55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36" name="Google Shape;436;p55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7" name="Google Shape;437;p55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5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Linear Regression easily distorted by only having 0 and 1 as possible y training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45" name="Google Shape;445;p56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46" name="Google Shape;446;p56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7" name="Google Shape;447;p56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525" y="2343950"/>
            <a:ext cx="5238448" cy="27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Also would be unclear how to interpret predicted y values between 0 and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55" name="Google Shape;455;p57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56" name="Google Shape;456;p57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7" name="Google Shape;457;p57"/>
          <p:cNvCxnSpPr/>
          <p:nvPr/>
        </p:nvCxnSpPr>
        <p:spPr>
          <a:xfrm flipH="1" rot="10800000">
            <a:off x="2601925" y="3326375"/>
            <a:ext cx="4533900" cy="1273800"/>
          </a:xfrm>
          <a:prstGeom prst="straightConnector1">
            <a:avLst/>
          </a:prstGeom>
          <a:noFill/>
          <a:ln cap="flat" cmpd="sng" w="3810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58"/>
          <p:cNvSpPr txBox="1"/>
          <p:nvPr>
            <p:ph idx="1" type="body"/>
          </p:nvPr>
        </p:nvSpPr>
        <p:spPr>
          <a:xfrm>
            <a:off x="311700" y="1152475"/>
            <a:ext cx="8684100" cy="26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could make use of the Logistic Function for a conversion!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65" name="Google Shape;465;p58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66" name="Google Shape;466;p58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p58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68" name="Google Shape;4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8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first focus on what this Logistic Regression would look like.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77" name="Google Shape;477;p59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78" name="Google Shape;478;p59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5" name="Google Shape;485;p6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 the y-axis as a probability of belonging to a class: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86" name="Google Shape;486;p60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87" name="Google Shape;487;p60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Treating P(y=1) &gt;= 0.5 as a cut-off for classification: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497" name="Google Shape;497;p6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498" name="Google Shape;498;p6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1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1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01" name="Google Shape;501;p61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61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Transforming Linear Regression to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Mathematical Theory behind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Implementation of Logistic Regression for Classification Problem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" name="Google Shape;88;p1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" name="Google Shape;89;p1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6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10" name="Google Shape;510;p6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11" name="Google Shape;511;p6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2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2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4" name="Google Shape;514;p62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2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62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example, a new person with an income of 1: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24" name="Google Shape;524;p6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25" name="Google Shape;525;p6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3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8" name="Google Shape;528;p63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63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0" name="Google Shape;530;p63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1" name="Google Shape;531;p63"/>
          <p:cNvCxnSpPr>
            <a:stCxn id="530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Predict a 90% probability of paying off loan, return prediction of Loan Paid =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39" name="Google Shape;539;p64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40" name="Google Shape;540;p64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64"/>
          <p:cNvSpPr/>
          <p:nvPr/>
        </p:nvSpPr>
        <p:spPr>
          <a:xfrm>
            <a:off x="1267100" y="2390650"/>
            <a:ext cx="1134900" cy="2227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408225" y="3249375"/>
            <a:ext cx="890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P(y=1)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43" name="Google Shape;543;p64"/>
          <p:cNvCxnSpPr/>
          <p:nvPr/>
        </p:nvCxnSpPr>
        <p:spPr>
          <a:xfrm>
            <a:off x="2867550" y="3507475"/>
            <a:ext cx="4624200" cy="0"/>
          </a:xfrm>
          <a:prstGeom prst="straightConnector1">
            <a:avLst/>
          </a:prstGeom>
          <a:noFill/>
          <a:ln cap="flat" cmpd="sng" w="28575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4"/>
          <p:cNvSpPr txBox="1"/>
          <p:nvPr/>
        </p:nvSpPr>
        <p:spPr>
          <a:xfrm>
            <a:off x="7491750" y="3249375"/>
            <a:ext cx="1652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64D79"/>
                </a:solidFill>
                <a:latin typeface="Montserrat"/>
                <a:ea typeface="Montserrat"/>
                <a:cs typeface="Montserrat"/>
                <a:sym typeface="Montserrat"/>
              </a:rPr>
              <a:t>P(y=1) = 0.5</a:t>
            </a:r>
            <a:endParaRPr sz="1800">
              <a:solidFill>
                <a:srgbClr val="A64D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5" name="Google Shape;545;p64"/>
          <p:cNvSpPr/>
          <p:nvPr/>
        </p:nvSpPr>
        <p:spPr>
          <a:xfrm>
            <a:off x="5475525" y="4638475"/>
            <a:ext cx="162900" cy="162900"/>
          </a:xfrm>
          <a:prstGeom prst="triangle">
            <a:avLst>
              <a:gd fmla="val 50000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4"/>
          <p:cNvCxnSpPr>
            <a:stCxn id="545" idx="0"/>
          </p:cNvCxnSpPr>
          <p:nvPr/>
        </p:nvCxnSpPr>
        <p:spPr>
          <a:xfrm rot="10800000">
            <a:off x="5556975" y="2722675"/>
            <a:ext cx="0" cy="191580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7" name="Google Shape;547;p64"/>
          <p:cNvCxnSpPr/>
          <p:nvPr/>
        </p:nvCxnSpPr>
        <p:spPr>
          <a:xfrm>
            <a:off x="2879625" y="2686450"/>
            <a:ext cx="2680500" cy="0"/>
          </a:xfrm>
          <a:prstGeom prst="straightConnector1">
            <a:avLst/>
          </a:prstGeom>
          <a:noFill/>
          <a:ln cap="flat" cmpd="sng" w="28575">
            <a:solidFill>
              <a:srgbClr val="F1C232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6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how do we actually create this line?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54" name="Google Shape;554;p6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55" name="Google Shape;555;p6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938" y="2277520"/>
            <a:ext cx="5362774" cy="286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Fortunately, the mathematics of the conversion are quite simple!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63" name="Google Shape;563;p6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64" name="Google Shape;564;p6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6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7" name="Google Shape;56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6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the next lecture we will go through the mathematical process of this conversion.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75" name="Google Shape;575;p6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76" name="Google Shape;576;p6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67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9" name="Google Shape;57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7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Two: Linear to Logistic Math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87" name="Google Shape;587;p6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88" name="Google Shape;588;p6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go through the math of converting Linear Regression to Logistic Regression.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595" name="Google Shape;595;p6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596" name="Google Shape;596;p6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9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99" name="Google Shape;59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9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6" name="Google Shape;606;p70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Relevant ISLR Reading: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Section 4.3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07" name="Google Shape;607;p7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08" name="Google Shape;608;p7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25" y="2501200"/>
            <a:ext cx="3676449" cy="211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0" name="Google Shape;610;p70"/>
          <p:cNvCxnSpPr/>
          <p:nvPr/>
        </p:nvCxnSpPr>
        <p:spPr>
          <a:xfrm flipH="1" rot="10800000">
            <a:off x="766538" y="3242246"/>
            <a:ext cx="3182100" cy="96030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1" name="Google Shape;61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175" y="2501200"/>
            <a:ext cx="4018951" cy="21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70"/>
          <p:cNvSpPr/>
          <p:nvPr/>
        </p:nvSpPr>
        <p:spPr>
          <a:xfrm>
            <a:off x="4239963" y="3242250"/>
            <a:ext cx="471000" cy="28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1100" y="2202518"/>
            <a:ext cx="4701800" cy="2366357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7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71"/>
          <p:cNvSpPr txBox="1"/>
          <p:nvPr>
            <p:ph idx="1" type="body"/>
          </p:nvPr>
        </p:nvSpPr>
        <p:spPr>
          <a:xfrm>
            <a:off x="311700" y="1152475"/>
            <a:ext cx="86841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already know the Linear Regression equation: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0" name="Google Shape;620;p7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1" name="Google Shape;621;p7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Interpreting Results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 and Coefficients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Metrics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Accuracy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3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Recall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2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■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ROC Curves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6" name="Google Shape;96;p1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" name="Google Shape;97;p1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72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also know the Logistic function transforms any input to be between 0 and 1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28" name="Google Shape;628;p7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29" name="Google Shape;629;p7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2075" y="2467325"/>
            <a:ext cx="4151550" cy="1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6" name="Google Shape;636;p73"/>
          <p:cNvSpPr txBox="1"/>
          <p:nvPr>
            <p:ph idx="1" type="body"/>
          </p:nvPr>
        </p:nvSpPr>
        <p:spPr>
          <a:xfrm>
            <a:off x="311700" y="1152475"/>
            <a:ext cx="8832300" cy="28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All we need to do is plug the Linear Regression equation into the Logistic function to create a Logistic Regression!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37" name="Google Shape;637;p7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38" name="Google Shape;638;p7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900" y="2994350"/>
            <a:ext cx="2954825" cy="134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00" y="2697925"/>
            <a:ext cx="3741424" cy="18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3"/>
          <p:cNvSpPr/>
          <p:nvPr/>
        </p:nvSpPr>
        <p:spPr>
          <a:xfrm>
            <a:off x="1418700" y="3429000"/>
            <a:ext cx="1400700" cy="1092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2" name="Google Shape;642;p73"/>
          <p:cNvCxnSpPr>
            <a:stCxn id="641" idx="2"/>
          </p:cNvCxnSpPr>
          <p:nvPr/>
        </p:nvCxnSpPr>
        <p:spPr>
          <a:xfrm rot="-5400000">
            <a:off x="3413850" y="2647200"/>
            <a:ext cx="579600" cy="3169200"/>
          </a:xfrm>
          <a:prstGeom prst="curvedConnector4">
            <a:avLst>
              <a:gd fmla="val -80219" name="adj1"/>
              <a:gd fmla="val 94480" name="adj2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8" name="Google Shape;648;p7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Simply put in terms of the logistic function: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49" name="Google Shape;649;p7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0" name="Google Shape;650;p7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095" y="2319695"/>
            <a:ext cx="4701801" cy="224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7" name="Google Shape;657;p7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Writing it out fully: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58" name="Google Shape;658;p7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59" name="Google Shape;659;p7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6" name="Google Shape;666;p7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How do we interpret the coefficients and their relation to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ŷ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67" name="Google Shape;667;p7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68" name="Google Shape;668;p7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838" y="2363875"/>
            <a:ext cx="4930325" cy="17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6"/>
          <p:cNvSpPr/>
          <p:nvPr/>
        </p:nvSpPr>
        <p:spPr>
          <a:xfrm>
            <a:off x="6085275" y="3302900"/>
            <a:ext cx="3681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First we need to understand the term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odds.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 term you may be familiar with from gambling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77" name="Google Shape;677;p7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78" name="Google Shape;678;p7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 gambling odds are often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referred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to in the sense of N to 1.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But where does this actually come from?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86" name="Google Shape;686;p7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87" name="Google Shape;687;p7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875" y="2841325"/>
            <a:ext cx="3874400" cy="1960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7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odds of an event with probability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is defined as the chance of the event happening divided by the chance of the event not happening: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695" name="Google Shape;695;p7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696" name="Google Shape;696;p7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Imagine an event with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probability of occuring. This 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0.5/1-0.5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which is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0.5/0.5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, the same as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1/1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1 to 1 odds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occurring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04" name="Google Shape;704;p8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05" name="Google Shape;705;p8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1020" y="3191145"/>
            <a:ext cx="1438625" cy="12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2" name="Google Shape;712;p8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Taking the formula below, we can rearrange it to show that it is equivalent to modelling the log of the odds as a linear combination of the features.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13" name="Google Shape;713;p8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14" name="Google Shape;714;p8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Section Overview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Multiclass Classification with Logistic Regression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Project Solutions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" name="Google Shape;104;p1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" name="Google Shape;105;p1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1" name="Google Shape;721;p8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will allow us to solve for the coefficients and feature x in terms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22" name="Google Shape;722;p8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23" name="Google Shape;723;p8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178" y="3203850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8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0" name="Google Shape;730;p8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31" name="Google Shape;731;p8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32" name="Google Shape;732;p8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8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8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40" name="Google Shape;740;p8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41" name="Google Shape;741;p8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428" y="1773075"/>
            <a:ext cx="3771150" cy="136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500" y="32388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9" name="Google Shape;749;p8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0" name="Google Shape;750;p8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51" name="Google Shape;751;p8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8" name="Google Shape;758;p86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59" name="Google Shape;759;p8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60" name="Google Shape;760;p8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87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69" name="Google Shape;769;p8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70" name="Google Shape;770;p8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00" y="2172075"/>
            <a:ext cx="3851600" cy="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125" y="2831300"/>
            <a:ext cx="3698100" cy="7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5475" y="35152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9" name="Google Shape;779;p88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0" name="Google Shape;780;p8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81" name="Google Shape;781;p8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8" name="Google Shape;788;p89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Solving for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 odds: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89" name="Google Shape;789;p8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790" name="Google Shape;790;p8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5475" y="1838825"/>
            <a:ext cx="3463150" cy="121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175" y="319672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9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9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799" name="Google Shape;799;p9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00" name="Google Shape;800;p9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23575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Google Shape;8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9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8" name="Google Shape;808;p91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09" name="Google Shape;809;p91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10" name="Google Shape;810;p91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91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91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will allow us to predict a categorical label based on historical feature data.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categorical target column is two or more discrete class labels.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12" name="Google Shape;112;p2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13" name="Google Shape;113;p2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9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9" name="Google Shape;819;p92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What would the function curve look like in terms of log odds?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20" name="Google Shape;820;p92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21" name="Google Shape;821;p92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2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92"/>
          <p:cNvPicPr preferRelativeResize="0"/>
          <p:nvPr/>
        </p:nvPicPr>
        <p:blipFill rotWithShape="1">
          <a:blip r:embed="rId5">
            <a:alphaModFix/>
          </a:blip>
          <a:srcRect b="0" l="0" r="47005" t="0"/>
          <a:stretch/>
        </p:blipFill>
        <p:spPr>
          <a:xfrm>
            <a:off x="3" y="3076200"/>
            <a:ext cx="1273649" cy="71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92"/>
          <p:cNvPicPr preferRelativeResize="0"/>
          <p:nvPr/>
        </p:nvPicPr>
        <p:blipFill rotWithShape="1">
          <a:blip r:embed="rId5">
            <a:alphaModFix/>
          </a:blip>
          <a:srcRect b="51904" l="26812" r="62970" t="0"/>
          <a:stretch/>
        </p:blipFill>
        <p:spPr>
          <a:xfrm>
            <a:off x="1811076" y="3260813"/>
            <a:ext cx="245550" cy="34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92"/>
          <p:cNvSpPr/>
          <p:nvPr/>
        </p:nvSpPr>
        <p:spPr>
          <a:xfrm>
            <a:off x="1343163" y="3341475"/>
            <a:ext cx="398400" cy="2778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1463" y="2303413"/>
            <a:ext cx="5391726" cy="288146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2" name="Google Shape;832;p93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33" name="Google Shape;833;p93"/>
          <p:cNvPicPr preferRelativeResize="0"/>
          <p:nvPr/>
        </p:nvPicPr>
        <p:blipFill rotWithShape="1">
          <a:blip r:embed="rId4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34" name="Google Shape;834;p93"/>
          <p:cNvPicPr preferRelativeResize="0"/>
          <p:nvPr/>
        </p:nvPicPr>
        <p:blipFill rotWithShape="1">
          <a:blip r:embed="rId4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93"/>
          <p:cNvSpPr/>
          <p:nvPr/>
        </p:nvSpPr>
        <p:spPr>
          <a:xfrm>
            <a:off x="2185375" y="2215575"/>
            <a:ext cx="754500" cy="2529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6" name="Google Shape;836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247" y="3123365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7" name="Google Shape;837;p93"/>
          <p:cNvCxnSpPr/>
          <p:nvPr/>
        </p:nvCxnSpPr>
        <p:spPr>
          <a:xfrm>
            <a:off x="2813225" y="3561825"/>
            <a:ext cx="46785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38" name="Google Shape;838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3600" y="3178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4" name="Google Shape;844;p94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Consider p=0.5, halfway point now at 0.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45" name="Google Shape;845;p9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46" name="Google Shape;846;p9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72" y="3060190"/>
            <a:ext cx="1583250" cy="665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8" name="Google Shape;848;p94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94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94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pic>
        <p:nvPicPr>
          <p:cNvPr id="851" name="Google Shape;851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175" y="3082842"/>
            <a:ext cx="1583250" cy="62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7" name="Google Shape;857;p95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1 then log odds becomes ∞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58" name="Google Shape;858;p9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59" name="Google Shape;859;p9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0" name="Google Shape;860;p95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1" name="Google Shape;861;p95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2" name="Google Shape;862;p95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63" name="Google Shape;863;p95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4" name="Google Shape;86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1" name="Google Shape;871;p9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As p goes to 0 then log odds becomes -∞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72" name="Google Shape;872;p9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73" name="Google Shape;873;p9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96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96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77" name="Google Shape;877;p96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8" name="Google Shape;878;p96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9" name="Google Shape;879;p96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0" name="Google Shape;88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9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8" name="Google Shape;888;p9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points now at infinity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889" name="Google Shape;889;p9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890" name="Google Shape;890;p9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97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2" name="Google Shape;892;p97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3" name="Google Shape;893;p97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894" name="Google Shape;894;p97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5" name="Google Shape;895;p97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6" name="Google Shape;896;p97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7" name="Google Shape;89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97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7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97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97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97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97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97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97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97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8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4" name="Google Shape;914;p98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On log scale logistic function is straight line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15" name="Google Shape;915;p9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16" name="Google Shape;916;p9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7" name="Google Shape;917;p98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p98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p98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20" name="Google Shape;920;p98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1" name="Google Shape;921;p98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2" name="Google Shape;922;p98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3" name="Google Shape;92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98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98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8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98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98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98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98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98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98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5" name="Google Shape;935;p98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9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1" name="Google Shape;941;p99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 in terms of change in log odds.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42" name="Google Shape;942;p9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43" name="Google Shape;943;p9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Google Shape;944;p99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5" name="Google Shape;945;p99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6" name="Google Shape;946;p99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47" name="Google Shape;947;p99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8" name="Google Shape;948;p99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9" name="Google Shape;949;p99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0" name="Google Shape;950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99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99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9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99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2" name="Google Shape;962;p99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63" name="Google Shape;963;p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0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100"/>
          <p:cNvSpPr txBox="1"/>
          <p:nvPr>
            <p:ph idx="1" type="body"/>
          </p:nvPr>
        </p:nvSpPr>
        <p:spPr>
          <a:xfrm>
            <a:off x="311700" y="1152475"/>
            <a:ext cx="88323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Is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simple to interpret? Not really...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70" name="Google Shape;970;p10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971" name="Google Shape;971;p10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2" name="Google Shape;972;p100"/>
          <p:cNvCxnSpPr/>
          <p:nvPr/>
        </p:nvCxnSpPr>
        <p:spPr>
          <a:xfrm>
            <a:off x="3302225" y="1895600"/>
            <a:ext cx="0" cy="3066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100"/>
          <p:cNvCxnSpPr/>
          <p:nvPr/>
        </p:nvCxnSpPr>
        <p:spPr>
          <a:xfrm rot="10800000">
            <a:off x="3302225" y="3429050"/>
            <a:ext cx="49863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100"/>
          <p:cNvSpPr txBox="1"/>
          <p:nvPr/>
        </p:nvSpPr>
        <p:spPr>
          <a:xfrm>
            <a:off x="3072725" y="3229775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endParaRPr/>
          </a:p>
        </p:txBody>
      </p:sp>
      <p:sp>
        <p:nvSpPr>
          <p:cNvPr id="975" name="Google Shape;975;p100"/>
          <p:cNvSpPr txBox="1"/>
          <p:nvPr/>
        </p:nvSpPr>
        <p:spPr>
          <a:xfrm>
            <a:off x="2994250" y="1595200"/>
            <a:ext cx="229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6" name="Google Shape;976;p100"/>
          <p:cNvSpPr txBox="1"/>
          <p:nvPr/>
        </p:nvSpPr>
        <p:spPr>
          <a:xfrm>
            <a:off x="2559575" y="4777225"/>
            <a:ext cx="972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∞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100"/>
          <p:cNvSpPr txBox="1"/>
          <p:nvPr/>
        </p:nvSpPr>
        <p:spPr>
          <a:xfrm>
            <a:off x="2432800" y="4777225"/>
            <a:ext cx="1980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ontserrat"/>
                <a:ea typeface="Montserrat"/>
                <a:cs typeface="Montserrat"/>
                <a:sym typeface="Montserrat"/>
              </a:rPr>
              <a:t>-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8" name="Google Shape;978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25" y="3119029"/>
            <a:ext cx="1583250" cy="620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1836225"/>
            <a:ext cx="2097329" cy="62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74" y="4209675"/>
            <a:ext cx="2054764" cy="620025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00"/>
          <p:cNvSpPr/>
          <p:nvPr/>
        </p:nvSpPr>
        <p:spPr>
          <a:xfrm>
            <a:off x="62060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00"/>
          <p:cNvSpPr/>
          <p:nvPr/>
        </p:nvSpPr>
        <p:spPr>
          <a:xfrm>
            <a:off x="666632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100"/>
          <p:cNvSpPr/>
          <p:nvPr/>
        </p:nvSpPr>
        <p:spPr>
          <a:xfrm>
            <a:off x="7054175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00"/>
          <p:cNvSpPr/>
          <p:nvPr/>
        </p:nvSpPr>
        <p:spPr>
          <a:xfrm>
            <a:off x="7478250" y="1742000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100"/>
          <p:cNvSpPr/>
          <p:nvPr/>
        </p:nvSpPr>
        <p:spPr>
          <a:xfrm>
            <a:off x="3377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100"/>
          <p:cNvSpPr/>
          <p:nvPr/>
        </p:nvSpPr>
        <p:spPr>
          <a:xfrm>
            <a:off x="38141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100"/>
          <p:cNvSpPr/>
          <p:nvPr/>
        </p:nvSpPr>
        <p:spPr>
          <a:xfrm>
            <a:off x="429252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00"/>
          <p:cNvSpPr/>
          <p:nvPr/>
        </p:nvSpPr>
        <p:spPr>
          <a:xfrm>
            <a:off x="46803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00"/>
          <p:cNvSpPr/>
          <p:nvPr/>
        </p:nvSpPr>
        <p:spPr>
          <a:xfrm>
            <a:off x="5025975" y="4864575"/>
            <a:ext cx="153600" cy="1536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0" name="Google Shape;990;p100"/>
          <p:cNvCxnSpPr/>
          <p:nvPr/>
        </p:nvCxnSpPr>
        <p:spPr>
          <a:xfrm flipH="1" rot="10800000">
            <a:off x="3350525" y="1786825"/>
            <a:ext cx="4479300" cy="29703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dash"/>
            <a:round/>
            <a:headEnd len="med" w="med" type="triangle"/>
            <a:tailEnd len="med" w="med" type="triangle"/>
          </a:ln>
        </p:spPr>
      </p:cxnSp>
      <p:pic>
        <p:nvPicPr>
          <p:cNvPr id="991" name="Google Shape;991;p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1575" y="2311700"/>
            <a:ext cx="2265750" cy="670600"/>
          </a:xfrm>
          <a:prstGeom prst="rect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92" name="Google Shape;992;p100"/>
          <p:cNvSpPr/>
          <p:nvPr/>
        </p:nvSpPr>
        <p:spPr>
          <a:xfrm>
            <a:off x="5342725" y="2505350"/>
            <a:ext cx="198000" cy="34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8" name="Google Shape;998;p10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Since the log odds scale is nonlinear, a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value can not be directly linked to “one unit increase” as it could in Linear Regression.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999" name="Google Shape;999;p10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0" name="Google Shape;1000;p10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6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Classification algorithms predict a class or category label: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0: Car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1: Street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Class 2: Bridge Image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20" name="Google Shape;120;p2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21" name="Google Shape;121;p2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2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7" name="Google Shape;1007;p102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There are some straightforward insights we can gain however...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08" name="Google Shape;1008;p102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09" name="Google Shape;1009;p102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3612" y="3195775"/>
            <a:ext cx="4260274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3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6" name="Google Shape;1016;p103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Sign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Positive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increase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Negative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indicates an decrease in likelihood of belonging to 1 class with increase in associated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feature.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17" name="Google Shape;1017;p103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18" name="Google Shape;1018;p103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04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24" name="Google Shape;1024;p104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Harder to directly interpret magnitude of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β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directly, especially when we could have discrete and continuous x feature values.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 can however begin to use </a:t>
            </a:r>
            <a:r>
              <a:rPr b="1"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odds ratio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, essentially comparing magnitudes against each other.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25" name="Google Shape;1025;p104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26" name="Google Shape;1026;p104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5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2" name="Google Shape;1032;p105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Magnitude of Coefficient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○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Comparing magnitudes of 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coefficients</a:t>
            </a: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against each other can lead to insight over which features have the strongest effect on prediction output.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33" name="Google Shape;1033;p105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34" name="Google Shape;1034;p105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106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0" name="Google Shape;1040;p106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last mathematical topic we need to discuss concerning Logistic Regression is how we actually fit this curve!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41" name="Google Shape;1041;p106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42" name="Google Shape;1042;p106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7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1" name="Google Shape;1051;p107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discuss the basics of fitting the best curve with maximum likelihood in the next lecture!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52" name="Google Shape;1052;p107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53" name="Google Shape;1053;p107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4350" y="2979165"/>
            <a:ext cx="2940924" cy="1571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75" y="3003312"/>
            <a:ext cx="2761248" cy="14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3075" y="2955311"/>
            <a:ext cx="2940924" cy="15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08"/>
          <p:cNvSpPr txBox="1"/>
          <p:nvPr>
            <p:ph type="ctrTitle"/>
          </p:nvPr>
        </p:nvSpPr>
        <p:spPr>
          <a:xfrm>
            <a:off x="0" y="973175"/>
            <a:ext cx="914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Logistic Regression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Theory and Intuition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2" name="Google Shape;1062;p108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Montserrat"/>
                <a:ea typeface="Montserrat"/>
                <a:cs typeface="Montserrat"/>
                <a:sym typeface="Montserrat"/>
              </a:rPr>
              <a:t>Part Three: Finding the Best Fit</a:t>
            </a:r>
            <a:endParaRPr sz="38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63" name="Google Shape;1063;p108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64" name="Google Shape;1064;p108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09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0" name="Google Shape;1070;p109"/>
          <p:cNvSpPr txBox="1"/>
          <p:nvPr>
            <p:ph idx="1" type="body"/>
          </p:nvPr>
        </p:nvSpPr>
        <p:spPr>
          <a:xfrm>
            <a:off x="311700" y="1152475"/>
            <a:ext cx="86841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Logistic Regression uses Maximum Likelihood to find the best fitting model.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This lecture will give you an intuition of how this method works.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We’ll also then display the cost function and gradient descent that is solved for by the computer.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1" name="Google Shape;1071;p109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72" name="Google Shape;1072;p109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0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8" name="Google Shape;1078;p110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79" name="Google Shape;1079;p110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0" name="Google Shape;1080;p110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11"/>
          <p:cNvSpPr txBox="1"/>
          <p:nvPr>
            <p:ph type="title"/>
          </p:nvPr>
        </p:nvSpPr>
        <p:spPr>
          <a:xfrm>
            <a:off x="1042425" y="295788"/>
            <a:ext cx="778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Logistic Regression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7" name="Google Shape;1087;p111"/>
          <p:cNvSpPr txBox="1"/>
          <p:nvPr>
            <p:ph idx="1" type="body"/>
          </p:nvPr>
        </p:nvSpPr>
        <p:spPr>
          <a:xfrm>
            <a:off x="311700" y="1152475"/>
            <a:ext cx="86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Font typeface="Montserrat"/>
              <a:buChar char="●"/>
            </a:pPr>
            <a:r>
              <a:rPr lang="en" sz="29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Quick Note: ISLR Section 4.3.2</a:t>
            </a:r>
            <a:endParaRPr sz="29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watermark.jpg" id="1088" name="Google Shape;1088;p111"/>
          <p:cNvPicPr preferRelativeResize="0"/>
          <p:nvPr/>
        </p:nvPicPr>
        <p:blipFill rotWithShape="1">
          <a:blip r:embed="rId3">
            <a:alphaModFix/>
          </a:blip>
          <a:srcRect b="38251" l="51048" r="35216" t="14424"/>
          <a:stretch/>
        </p:blipFill>
        <p:spPr>
          <a:xfrm>
            <a:off x="152400" y="152400"/>
            <a:ext cx="890025" cy="8594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termark.jpg" id="1089" name="Google Shape;1089;p111"/>
          <p:cNvPicPr preferRelativeResize="0"/>
          <p:nvPr/>
        </p:nvPicPr>
        <p:blipFill rotWithShape="1">
          <a:blip r:embed="rId3">
            <a:alphaModFix/>
          </a:blip>
          <a:srcRect b="38442" l="-230" r="230" t="8854"/>
          <a:stretch/>
        </p:blipFill>
        <p:spPr>
          <a:xfrm>
            <a:off x="-76200" y="4801375"/>
            <a:ext cx="2315821" cy="34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587" y="1727673"/>
            <a:ext cx="6119475" cy="3073700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940000" dist="123825">
              <a:srgbClr val="6D9EEB">
                <a:alpha val="36000"/>
              </a:srgbClr>
            </a:outerShdw>
          </a:effectLst>
        </p:spPr>
      </p:pic>
      <p:sp>
        <p:nvSpPr>
          <p:cNvPr id="1091" name="Google Shape;1091;p111"/>
          <p:cNvSpPr/>
          <p:nvPr/>
        </p:nvSpPr>
        <p:spPr>
          <a:xfrm>
            <a:off x="3863650" y="4340575"/>
            <a:ext cx="40809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111"/>
          <p:cNvSpPr/>
          <p:nvPr/>
        </p:nvSpPr>
        <p:spPr>
          <a:xfrm>
            <a:off x="1877575" y="4568875"/>
            <a:ext cx="2891700" cy="228300"/>
          </a:xfrm>
          <a:prstGeom prst="roundRect">
            <a:avLst>
              <a:gd fmla="val 16667" name="adj"/>
            </a:avLst>
          </a:prstGeom>
          <a:solidFill>
            <a:srgbClr val="FFE800">
              <a:alpha val="44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